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3" r:id="rId8"/>
    <p:sldId id="262" r:id="rId9"/>
    <p:sldId id="264" r:id="rId10"/>
    <p:sldId id="304" r:id="rId11"/>
    <p:sldId id="265" r:id="rId12"/>
    <p:sldId id="266" r:id="rId13"/>
    <p:sldId id="305" r:id="rId14"/>
    <p:sldId id="267" r:id="rId15"/>
    <p:sldId id="268" r:id="rId16"/>
    <p:sldId id="300" r:id="rId17"/>
    <p:sldId id="269" r:id="rId18"/>
    <p:sldId id="270" r:id="rId19"/>
    <p:sldId id="271" r:id="rId20"/>
    <p:sldId id="306" r:id="rId21"/>
    <p:sldId id="272" r:id="rId22"/>
    <p:sldId id="273" r:id="rId23"/>
    <p:sldId id="274" r:id="rId24"/>
    <p:sldId id="275" r:id="rId25"/>
    <p:sldId id="307" r:id="rId26"/>
    <p:sldId id="276" r:id="rId27"/>
    <p:sldId id="277" r:id="rId28"/>
    <p:sldId id="278" r:id="rId29"/>
    <p:sldId id="279" r:id="rId30"/>
    <p:sldId id="280" r:id="rId31"/>
    <p:sldId id="281" r:id="rId32"/>
    <p:sldId id="282" r:id="rId33"/>
    <p:sldId id="283" r:id="rId34"/>
    <p:sldId id="301" r:id="rId35"/>
    <p:sldId id="285" r:id="rId36"/>
    <p:sldId id="286" r:id="rId37"/>
    <p:sldId id="288" r:id="rId38"/>
    <p:sldId id="289" r:id="rId39"/>
    <p:sldId id="290" r:id="rId40"/>
    <p:sldId id="291" r:id="rId41"/>
    <p:sldId id="302" r:id="rId42"/>
    <p:sldId id="292" r:id="rId43"/>
    <p:sldId id="303" r:id="rId44"/>
    <p:sldId id="293" r:id="rId45"/>
    <p:sldId id="294" r:id="rId46"/>
    <p:sldId id="295" r:id="rId47"/>
    <p:sldId id="296" r:id="rId48"/>
    <p:sldId id="297" r:id="rId49"/>
    <p:sldId id="298" r:id="rId50"/>
    <p:sldId id="299" r:id="rId5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960" autoAdjust="0"/>
    <p:restoredTop sz="94660"/>
  </p:normalViewPr>
  <p:slideViewPr>
    <p:cSldViewPr snapToGrid="0">
      <p:cViewPr varScale="1">
        <p:scale>
          <a:sx n="87" d="100"/>
          <a:sy n="87" d="100"/>
        </p:scale>
        <p:origin x="128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C880DC5-0BE9-44EF-993F-CE9BF217F4F4}" type="datetimeFigureOut">
              <a:rPr lang="en-US" smtClean="0"/>
              <a:t>5/31/23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E61410-5271-4FB7-A423-8011030D092E}" type="slidenum">
              <a:rPr lang="en-US" smtClean="0"/>
              <a:t>‹#›</a:t>
            </a:fld>
            <a:endParaRPr lang="en-US"/>
          </a:p>
        </p:txBody>
      </p:sp>
    </p:spTree>
    <p:extLst>
      <p:ext uri="{BB962C8B-B14F-4D97-AF65-F5344CB8AC3E}">
        <p14:creationId xmlns:p14="http://schemas.microsoft.com/office/powerpoint/2010/main" val="894704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C880DC5-0BE9-44EF-993F-CE9BF217F4F4}" type="datetimeFigureOut">
              <a:rPr lang="en-US" smtClean="0"/>
              <a:t>5/31/23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E61410-5271-4FB7-A423-8011030D092E}" type="slidenum">
              <a:rPr lang="en-US" smtClean="0"/>
              <a:t>‹#›</a:t>
            </a:fld>
            <a:endParaRPr lang="en-US"/>
          </a:p>
        </p:txBody>
      </p:sp>
    </p:spTree>
    <p:extLst>
      <p:ext uri="{BB962C8B-B14F-4D97-AF65-F5344CB8AC3E}">
        <p14:creationId xmlns:p14="http://schemas.microsoft.com/office/powerpoint/2010/main" val="3630384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0C880DC5-0BE9-44EF-993F-CE9BF217F4F4}" type="datetimeFigureOut">
              <a:rPr lang="en-US" smtClean="0"/>
              <a:t>5/31/23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E61410-5271-4FB7-A423-8011030D092E}" type="slidenum">
              <a:rPr lang="en-US" smtClean="0"/>
              <a:t>‹#›</a:t>
            </a:fld>
            <a:endParaRPr lang="en-US"/>
          </a:p>
        </p:txBody>
      </p:sp>
    </p:spTree>
    <p:extLst>
      <p:ext uri="{BB962C8B-B14F-4D97-AF65-F5344CB8AC3E}">
        <p14:creationId xmlns:p14="http://schemas.microsoft.com/office/powerpoint/2010/main" val="11802267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0C880DC5-0BE9-44EF-993F-CE9BF217F4F4}" type="datetimeFigureOut">
              <a:rPr lang="en-US" smtClean="0"/>
              <a:t>5/31/23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E61410-5271-4FB7-A423-8011030D092E}" type="slidenum">
              <a:rPr lang="en-US" smtClean="0"/>
              <a:t>‹#›</a:t>
            </a:fld>
            <a:endParaRPr lang="en-US"/>
          </a:p>
        </p:txBody>
      </p:sp>
    </p:spTree>
    <p:extLst>
      <p:ext uri="{BB962C8B-B14F-4D97-AF65-F5344CB8AC3E}">
        <p14:creationId xmlns:p14="http://schemas.microsoft.com/office/powerpoint/2010/main" val="39947406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880DC5-0BE9-44EF-993F-CE9BF217F4F4}" type="datetimeFigureOut">
              <a:rPr lang="en-US" smtClean="0"/>
              <a:t>5/31/23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E61410-5271-4FB7-A423-8011030D092E}" type="slidenum">
              <a:rPr lang="en-US" smtClean="0"/>
              <a:t>‹#›</a:t>
            </a:fld>
            <a:endParaRPr lang="en-US"/>
          </a:p>
        </p:txBody>
      </p:sp>
    </p:spTree>
    <p:extLst>
      <p:ext uri="{BB962C8B-B14F-4D97-AF65-F5344CB8AC3E}">
        <p14:creationId xmlns:p14="http://schemas.microsoft.com/office/powerpoint/2010/main" val="2114621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880DC5-0BE9-44EF-993F-CE9BF217F4F4}" type="datetimeFigureOut">
              <a:rPr lang="en-US" smtClean="0"/>
              <a:t>5/31/23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E61410-5271-4FB7-A423-8011030D092E}" type="slidenum">
              <a:rPr lang="en-US" smtClean="0"/>
              <a:t>‹#›</a:t>
            </a:fld>
            <a:endParaRPr lang="en-US"/>
          </a:p>
        </p:txBody>
      </p:sp>
    </p:spTree>
    <p:extLst>
      <p:ext uri="{BB962C8B-B14F-4D97-AF65-F5344CB8AC3E}">
        <p14:creationId xmlns:p14="http://schemas.microsoft.com/office/powerpoint/2010/main" val="2328248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880DC5-0BE9-44EF-993F-CE9BF217F4F4}" type="datetimeFigureOut">
              <a:rPr lang="en-US" smtClean="0"/>
              <a:t>5/31/23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E61410-5271-4FB7-A423-8011030D092E}" type="slidenum">
              <a:rPr lang="en-US" smtClean="0"/>
              <a:t>‹#›</a:t>
            </a:fld>
            <a:endParaRPr lang="en-US"/>
          </a:p>
        </p:txBody>
      </p:sp>
    </p:spTree>
    <p:extLst>
      <p:ext uri="{BB962C8B-B14F-4D97-AF65-F5344CB8AC3E}">
        <p14:creationId xmlns:p14="http://schemas.microsoft.com/office/powerpoint/2010/main" val="3595430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C880DC5-0BE9-44EF-993F-CE9BF217F4F4}" type="datetimeFigureOut">
              <a:rPr lang="en-US" smtClean="0"/>
              <a:t>5/31/23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E61410-5271-4FB7-A423-8011030D092E}" type="slidenum">
              <a:rPr lang="en-US" smtClean="0"/>
              <a:t>‹#›</a:t>
            </a:fld>
            <a:endParaRPr lang="en-US"/>
          </a:p>
        </p:txBody>
      </p:sp>
    </p:spTree>
    <p:extLst>
      <p:ext uri="{BB962C8B-B14F-4D97-AF65-F5344CB8AC3E}">
        <p14:creationId xmlns:p14="http://schemas.microsoft.com/office/powerpoint/2010/main" val="2937151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C880DC5-0BE9-44EF-993F-CE9BF217F4F4}" type="datetimeFigureOut">
              <a:rPr lang="en-US" smtClean="0"/>
              <a:t>5/31/23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E61410-5271-4FB7-A423-8011030D092E}" type="slidenum">
              <a:rPr lang="en-US" smtClean="0"/>
              <a:t>‹#›</a:t>
            </a:fld>
            <a:endParaRPr lang="en-US"/>
          </a:p>
        </p:txBody>
      </p:sp>
    </p:spTree>
    <p:extLst>
      <p:ext uri="{BB962C8B-B14F-4D97-AF65-F5344CB8AC3E}">
        <p14:creationId xmlns:p14="http://schemas.microsoft.com/office/powerpoint/2010/main" val="1942688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C880DC5-0BE9-44EF-993F-CE9BF217F4F4}" type="datetimeFigureOut">
              <a:rPr lang="en-US" smtClean="0"/>
              <a:t>5/31/23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E61410-5271-4FB7-A423-8011030D092E}" type="slidenum">
              <a:rPr lang="en-US" smtClean="0"/>
              <a:t>‹#›</a:t>
            </a:fld>
            <a:endParaRPr lang="en-US"/>
          </a:p>
        </p:txBody>
      </p:sp>
    </p:spTree>
    <p:extLst>
      <p:ext uri="{BB962C8B-B14F-4D97-AF65-F5344CB8AC3E}">
        <p14:creationId xmlns:p14="http://schemas.microsoft.com/office/powerpoint/2010/main" val="1695221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C880DC5-0BE9-44EF-993F-CE9BF217F4F4}" type="datetimeFigureOut">
              <a:rPr lang="en-US" smtClean="0"/>
              <a:t>5/31/23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E61410-5271-4FB7-A423-8011030D092E}" type="slidenum">
              <a:rPr lang="en-US" smtClean="0"/>
              <a:t>‹#›</a:t>
            </a:fld>
            <a:endParaRPr lang="en-US"/>
          </a:p>
        </p:txBody>
      </p:sp>
    </p:spTree>
    <p:extLst>
      <p:ext uri="{BB962C8B-B14F-4D97-AF65-F5344CB8AC3E}">
        <p14:creationId xmlns:p14="http://schemas.microsoft.com/office/powerpoint/2010/main" val="3194266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880DC5-0BE9-44EF-993F-CE9BF217F4F4}" type="datetimeFigureOut">
              <a:rPr lang="en-US" smtClean="0"/>
              <a:t>5/31/23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E61410-5271-4FB7-A423-8011030D092E}" type="slidenum">
              <a:rPr lang="en-US" smtClean="0"/>
              <a:t>‹#›</a:t>
            </a:fld>
            <a:endParaRPr lang="en-US"/>
          </a:p>
        </p:txBody>
      </p:sp>
    </p:spTree>
    <p:extLst>
      <p:ext uri="{BB962C8B-B14F-4D97-AF65-F5344CB8AC3E}">
        <p14:creationId xmlns:p14="http://schemas.microsoft.com/office/powerpoint/2010/main" val="1832260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C880DC5-0BE9-44EF-993F-CE9BF217F4F4}" type="datetimeFigureOut">
              <a:rPr lang="en-US" smtClean="0"/>
              <a:t>5/31/23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E61410-5271-4FB7-A423-8011030D092E}" type="slidenum">
              <a:rPr lang="en-US" smtClean="0"/>
              <a:t>‹#›</a:t>
            </a:fld>
            <a:endParaRPr lang="en-US"/>
          </a:p>
        </p:txBody>
      </p:sp>
    </p:spTree>
    <p:extLst>
      <p:ext uri="{BB962C8B-B14F-4D97-AF65-F5344CB8AC3E}">
        <p14:creationId xmlns:p14="http://schemas.microsoft.com/office/powerpoint/2010/main" val="13523282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0C880DC5-0BE9-44EF-993F-CE9BF217F4F4}" type="datetimeFigureOut">
              <a:rPr lang="en-US" smtClean="0"/>
              <a:t>5/31/23</a:t>
            </a:fld>
            <a:endParaRPr lang="en-US"/>
          </a:p>
        </p:txBody>
      </p:sp>
      <p:sp>
        <p:nvSpPr>
          <p:cNvPr id="6" name="Footer Placeholder 5"/>
          <p:cNvSpPr>
            <a:spLocks noGrp="1"/>
          </p:cNvSpPr>
          <p:nvPr>
            <p:ph type="ftr" sz="quarter" idx="11"/>
          </p:nvPr>
        </p:nvSpPr>
        <p:spPr>
          <a:xfrm>
            <a:off x="590396" y="6041362"/>
            <a:ext cx="3295413" cy="365125"/>
          </a:xfrm>
        </p:spPr>
        <p:txBody>
          <a:bodyPr/>
          <a:lstStyle/>
          <a:p>
            <a:endParaRPr lang="en-US"/>
          </a:p>
        </p:txBody>
      </p:sp>
      <p:sp>
        <p:nvSpPr>
          <p:cNvPr id="7" name="Slide Number Placeholder 6"/>
          <p:cNvSpPr>
            <a:spLocks noGrp="1"/>
          </p:cNvSpPr>
          <p:nvPr>
            <p:ph type="sldNum" sz="quarter" idx="12"/>
          </p:nvPr>
        </p:nvSpPr>
        <p:spPr>
          <a:xfrm>
            <a:off x="4862689" y="5915888"/>
            <a:ext cx="1062155" cy="490599"/>
          </a:xfrm>
        </p:spPr>
        <p:txBody>
          <a:bodyPr/>
          <a:lstStyle/>
          <a:p>
            <a:fld id="{3FE61410-5271-4FB7-A423-8011030D092E}" type="slidenum">
              <a:rPr lang="en-US" smtClean="0"/>
              <a:t>‹#›</a:t>
            </a:fld>
            <a:endParaRPr lang="en-US"/>
          </a:p>
        </p:txBody>
      </p:sp>
    </p:spTree>
    <p:extLst>
      <p:ext uri="{BB962C8B-B14F-4D97-AF65-F5344CB8AC3E}">
        <p14:creationId xmlns:p14="http://schemas.microsoft.com/office/powerpoint/2010/main" val="1990668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C880DC5-0BE9-44EF-993F-CE9BF217F4F4}" type="datetimeFigureOut">
              <a:rPr lang="en-US" smtClean="0"/>
              <a:t>5/31/23</a:t>
            </a:fld>
            <a:endParaRPr lang="en-US"/>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3FE61410-5271-4FB7-A423-8011030D092E}" type="slidenum">
              <a:rPr lang="en-US" smtClean="0"/>
              <a:t>‹#›</a:t>
            </a:fld>
            <a:endParaRPr lang="en-US"/>
          </a:p>
        </p:txBody>
      </p:sp>
    </p:spTree>
    <p:extLst>
      <p:ext uri="{BB962C8B-B14F-4D97-AF65-F5344CB8AC3E}">
        <p14:creationId xmlns:p14="http://schemas.microsoft.com/office/powerpoint/2010/main" val="1897504835"/>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Lst>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dirty="0"/>
              <a:t>Unit 1</a:t>
            </a:r>
            <a:r>
              <a:rPr lang="en-US" dirty="0"/>
              <a:t>: Exploring Business</a:t>
            </a:r>
          </a:p>
        </p:txBody>
      </p:sp>
      <p:sp>
        <p:nvSpPr>
          <p:cNvPr id="3" name="Subtitle 2"/>
          <p:cNvSpPr>
            <a:spLocks noGrp="1"/>
          </p:cNvSpPr>
          <p:nvPr>
            <p:ph type="subTitle" idx="1"/>
          </p:nvPr>
        </p:nvSpPr>
        <p:spPr/>
        <p:txBody>
          <a:bodyPr>
            <a:noAutofit/>
          </a:bodyPr>
          <a:lstStyle/>
          <a:p>
            <a:r>
              <a:rPr lang="en-US" sz="3200" dirty="0"/>
              <a:t>Level 3</a:t>
            </a:r>
          </a:p>
          <a:p>
            <a:r>
              <a:rPr lang="en-US" sz="3200" dirty="0"/>
              <a:t>Unit type: Internal</a:t>
            </a:r>
          </a:p>
        </p:txBody>
      </p:sp>
    </p:spTree>
    <p:extLst>
      <p:ext uri="{BB962C8B-B14F-4D97-AF65-F5344CB8AC3E}">
        <p14:creationId xmlns:p14="http://schemas.microsoft.com/office/powerpoint/2010/main" val="1192400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A1 FEATURES OF BUSINESSES</a:t>
            </a:r>
          </a:p>
        </p:txBody>
      </p:sp>
      <p:sp>
        <p:nvSpPr>
          <p:cNvPr id="3" name="Content Placeholder 2"/>
          <p:cNvSpPr>
            <a:spLocks noGrp="1"/>
          </p:cNvSpPr>
          <p:nvPr>
            <p:ph idx="1"/>
          </p:nvPr>
        </p:nvSpPr>
        <p:spPr/>
        <p:txBody>
          <a:bodyPr>
            <a:normAutofit fontScale="85000" lnSpcReduction="20000"/>
          </a:bodyPr>
          <a:lstStyle/>
          <a:p>
            <a:pPr marL="0" indent="0">
              <a:buNone/>
            </a:pPr>
            <a:r>
              <a:rPr lang="en-US" b="1" dirty="0"/>
              <a:t>National </a:t>
            </a:r>
          </a:p>
          <a:p>
            <a:r>
              <a:rPr lang="en-US" dirty="0"/>
              <a:t>A national business is a company that operates in a particular country and provides goods or services to its domestic market.</a:t>
            </a:r>
          </a:p>
          <a:p>
            <a:r>
              <a:rPr lang="en-US" dirty="0"/>
              <a:t>National Businesses can be found in every industry and niche, including retail, healthcare, banking, manufacturing, etc.</a:t>
            </a:r>
          </a:p>
          <a:p>
            <a:r>
              <a:rPr lang="en-US" dirty="0"/>
              <a:t>National Businesses have characteristics that make them unique from other types of businesses.</a:t>
            </a:r>
          </a:p>
          <a:p>
            <a:r>
              <a:rPr lang="en-US" dirty="0"/>
              <a:t>For example, the British Broadcasting Corporation (BBC) is a national business because it operates in United Kingdom.</a:t>
            </a:r>
          </a:p>
          <a:p>
            <a:pPr marL="0" indent="0">
              <a:buNone/>
            </a:pPr>
            <a:r>
              <a:rPr lang="en-US" b="1" dirty="0"/>
              <a:t>International</a:t>
            </a:r>
          </a:p>
          <a:p>
            <a:r>
              <a:rPr lang="en-US" dirty="0"/>
              <a:t>The scope of an international business is that it conducts transactions of goods and services at a global scale.</a:t>
            </a:r>
          </a:p>
          <a:p>
            <a:r>
              <a:rPr lang="en-US" dirty="0"/>
              <a:t>International businesses are large in size and provide employment to a large number of people.</a:t>
            </a:r>
          </a:p>
          <a:p>
            <a:r>
              <a:rPr lang="en-US" dirty="0"/>
              <a:t> The businesses are foreign currency earners for the countries they are based in.</a:t>
            </a:r>
          </a:p>
          <a:p>
            <a:endParaRPr lang="en-US" dirty="0"/>
          </a:p>
        </p:txBody>
      </p:sp>
    </p:spTree>
    <p:extLst>
      <p:ext uri="{BB962C8B-B14F-4D97-AF65-F5344CB8AC3E}">
        <p14:creationId xmlns:p14="http://schemas.microsoft.com/office/powerpoint/2010/main" val="42424562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8790"/>
            <a:ext cx="10515600" cy="1159098"/>
          </a:xfrm>
        </p:spPr>
        <p:txBody>
          <a:bodyPr/>
          <a:lstStyle/>
          <a:p>
            <a:r>
              <a:rPr lang="en-US" b="1" dirty="0"/>
              <a:t>A1</a:t>
            </a:r>
            <a:r>
              <a:rPr lang="en-US" dirty="0"/>
              <a:t> FEATURES OF BUSINESSES</a:t>
            </a:r>
          </a:p>
        </p:txBody>
      </p:sp>
      <p:sp>
        <p:nvSpPr>
          <p:cNvPr id="3" name="Content Placeholder 2"/>
          <p:cNvSpPr>
            <a:spLocks noGrp="1"/>
          </p:cNvSpPr>
          <p:nvPr>
            <p:ph idx="1"/>
          </p:nvPr>
        </p:nvSpPr>
        <p:spPr>
          <a:xfrm>
            <a:off x="838200" y="1596980"/>
            <a:ext cx="10515600" cy="4752305"/>
          </a:xfrm>
        </p:spPr>
        <p:txBody>
          <a:bodyPr>
            <a:normAutofit fontScale="92500" lnSpcReduction="20000"/>
          </a:bodyPr>
          <a:lstStyle/>
          <a:p>
            <a:pPr marL="0" indent="0">
              <a:buNone/>
            </a:pPr>
            <a:r>
              <a:rPr lang="en-US" sz="3200" b="1" dirty="0"/>
              <a:t>Size</a:t>
            </a:r>
          </a:p>
          <a:p>
            <a:r>
              <a:rPr lang="en-PK" dirty="0"/>
              <a:t>Microentreprises: 1 to 9 employees.</a:t>
            </a:r>
          </a:p>
          <a:p>
            <a:r>
              <a:rPr lang="en-PK" dirty="0"/>
              <a:t>Small enterprises: 10 to 49 employees.</a:t>
            </a:r>
          </a:p>
          <a:p>
            <a:r>
              <a:rPr lang="en-PK" dirty="0"/>
              <a:t>Medium-sized enterprises: 50 to 249 employees.</a:t>
            </a:r>
          </a:p>
          <a:p>
            <a:r>
              <a:rPr lang="en-PK" dirty="0"/>
              <a:t>Large enterprises: 250 employees or more.</a:t>
            </a:r>
            <a:endParaRPr lang="en-US" dirty="0"/>
          </a:p>
          <a:p>
            <a:pPr marL="0" indent="0">
              <a:buNone/>
            </a:pPr>
            <a:r>
              <a:rPr lang="en-US" sz="3300" b="1" dirty="0"/>
              <a:t>Reasons for success</a:t>
            </a:r>
            <a:endParaRPr lang="en-US" sz="3300" dirty="0"/>
          </a:p>
          <a:p>
            <a:r>
              <a:rPr lang="en-US" dirty="0"/>
              <a:t>Clarity of vision is important to achieve the goals of business</a:t>
            </a:r>
          </a:p>
          <a:p>
            <a:r>
              <a:rPr lang="en-US" dirty="0"/>
              <a:t>Innovations of products can attract customers</a:t>
            </a:r>
          </a:p>
          <a:p>
            <a:r>
              <a:rPr lang="en-US" dirty="0"/>
              <a:t>Better marketing strategies can help in better placement of your business</a:t>
            </a:r>
          </a:p>
          <a:p>
            <a:r>
              <a:rPr lang="en-US" dirty="0"/>
              <a:t>Hard Working employees and managers can contribute to successful business</a:t>
            </a:r>
          </a:p>
          <a:p>
            <a:r>
              <a:rPr lang="en-US" dirty="0"/>
              <a:t>Not only do sales prove you have something viable, but it also injects revenue into your business, allowing you to grow and avoid</a:t>
            </a:r>
            <a:br>
              <a:rPr lang="en-US" dirty="0"/>
            </a:br>
            <a:endParaRPr lang="en-US" dirty="0"/>
          </a:p>
        </p:txBody>
      </p:sp>
    </p:spTree>
    <p:extLst>
      <p:ext uri="{BB962C8B-B14F-4D97-AF65-F5344CB8AC3E}">
        <p14:creationId xmlns:p14="http://schemas.microsoft.com/office/powerpoint/2010/main" val="4705753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90186"/>
          </a:xfrm>
        </p:spPr>
        <p:txBody>
          <a:bodyPr>
            <a:normAutofit/>
          </a:bodyPr>
          <a:lstStyle/>
          <a:p>
            <a:r>
              <a:rPr lang="en-US" sz="4800" b="1" dirty="0"/>
              <a:t>A2</a:t>
            </a:r>
            <a:r>
              <a:rPr lang="en-US" dirty="0"/>
              <a:t> Stakeholders and their Influence</a:t>
            </a:r>
          </a:p>
        </p:txBody>
      </p:sp>
      <p:sp>
        <p:nvSpPr>
          <p:cNvPr id="3" name="Content Placeholder 2"/>
          <p:cNvSpPr>
            <a:spLocks noGrp="1"/>
          </p:cNvSpPr>
          <p:nvPr>
            <p:ph idx="1"/>
          </p:nvPr>
        </p:nvSpPr>
        <p:spPr>
          <a:xfrm>
            <a:off x="838200" y="1455312"/>
            <a:ext cx="10515600" cy="5125792"/>
          </a:xfrm>
        </p:spPr>
        <p:txBody>
          <a:bodyPr>
            <a:normAutofit fontScale="32500" lnSpcReduction="20000"/>
          </a:bodyPr>
          <a:lstStyle/>
          <a:p>
            <a:pPr marL="0" indent="0">
              <a:buNone/>
            </a:pPr>
            <a:r>
              <a:rPr lang="en-US" sz="7200" b="1" dirty="0"/>
              <a:t>Stakeholders</a:t>
            </a:r>
          </a:p>
          <a:p>
            <a:r>
              <a:rPr lang="en-US" sz="7200" dirty="0"/>
              <a:t>A stakeholder has a vested interest in a company and can either affect or be affected by a business' operations and performance</a:t>
            </a:r>
          </a:p>
          <a:p>
            <a:pPr marL="0" indent="0">
              <a:buNone/>
            </a:pPr>
            <a:r>
              <a:rPr lang="en-US" sz="7200" b="1" dirty="0"/>
              <a:t>Internal</a:t>
            </a:r>
            <a:r>
              <a:rPr lang="en-US" sz="7200" dirty="0"/>
              <a:t> </a:t>
            </a:r>
            <a:r>
              <a:rPr lang="en-US" sz="7200" b="1" dirty="0"/>
              <a:t>Stakeholders</a:t>
            </a:r>
          </a:p>
          <a:p>
            <a:r>
              <a:rPr lang="en-US" sz="7200" dirty="0"/>
              <a:t>Internal stakeholders are those within a company whose interest stems from direct employment, ownership or investment</a:t>
            </a:r>
            <a:endParaRPr lang="en-US" sz="7200" b="1" dirty="0"/>
          </a:p>
          <a:p>
            <a:r>
              <a:rPr lang="en-US" sz="7200" b="1" dirty="0"/>
              <a:t>Managers</a:t>
            </a:r>
            <a:r>
              <a:rPr lang="en-US" sz="7200" dirty="0"/>
              <a:t> usually guide employees to deliver products of value.</a:t>
            </a:r>
          </a:p>
          <a:p>
            <a:r>
              <a:rPr lang="en-US" sz="7200" b="1" dirty="0"/>
              <a:t>Employees</a:t>
            </a:r>
            <a:r>
              <a:rPr lang="en-US" sz="7200" dirty="0"/>
              <a:t> are often project stakeholders, who want to contribute to a project that is related to their job.</a:t>
            </a:r>
          </a:p>
          <a:p>
            <a:r>
              <a:rPr lang="en-US" sz="7200" b="1" dirty="0"/>
              <a:t>Owners</a:t>
            </a:r>
            <a:r>
              <a:rPr lang="en-US" sz="7200" dirty="0"/>
              <a:t> supply an organization's equity and capital and are responsible for organizational goals.</a:t>
            </a:r>
          </a:p>
          <a:p>
            <a:pPr marL="0" indent="0">
              <a:buNone/>
            </a:pPr>
            <a:endParaRPr lang="en-US" sz="5600" b="1" dirty="0"/>
          </a:p>
          <a:p>
            <a:endParaRPr lang="en-US" b="1" dirty="0"/>
          </a:p>
        </p:txBody>
      </p:sp>
    </p:spTree>
    <p:extLst>
      <p:ext uri="{BB962C8B-B14F-4D97-AF65-F5344CB8AC3E}">
        <p14:creationId xmlns:p14="http://schemas.microsoft.com/office/powerpoint/2010/main" val="42113770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t>A2</a:t>
            </a:r>
            <a:r>
              <a:rPr lang="en-US" dirty="0"/>
              <a:t> Stakeholders and their Influence</a:t>
            </a:r>
          </a:p>
        </p:txBody>
      </p:sp>
      <p:sp>
        <p:nvSpPr>
          <p:cNvPr id="3" name="Content Placeholder 2"/>
          <p:cNvSpPr>
            <a:spLocks noGrp="1"/>
          </p:cNvSpPr>
          <p:nvPr>
            <p:ph idx="1"/>
          </p:nvPr>
        </p:nvSpPr>
        <p:spPr>
          <a:xfrm>
            <a:off x="818712" y="1918953"/>
            <a:ext cx="10554574" cy="4224270"/>
          </a:xfrm>
        </p:spPr>
        <p:txBody>
          <a:bodyPr>
            <a:normAutofit fontScale="92500" lnSpcReduction="10000"/>
          </a:bodyPr>
          <a:lstStyle/>
          <a:p>
            <a:pPr marL="0" indent="0">
              <a:buNone/>
            </a:pPr>
            <a:r>
              <a:rPr lang="en-US" b="1" dirty="0"/>
              <a:t>External</a:t>
            </a:r>
            <a:r>
              <a:rPr lang="en-US" dirty="0"/>
              <a:t> </a:t>
            </a:r>
            <a:r>
              <a:rPr lang="en-US" b="1" dirty="0"/>
              <a:t>Stakeholders</a:t>
            </a:r>
          </a:p>
          <a:p>
            <a:r>
              <a:rPr lang="en-US" dirty="0"/>
              <a:t>External stakeholders are those outside of a company who are indirectly affected by its decisions and outcomes</a:t>
            </a:r>
          </a:p>
          <a:p>
            <a:r>
              <a:rPr lang="en-US" b="1" dirty="0"/>
              <a:t>Government</a:t>
            </a:r>
            <a:r>
              <a:rPr lang="en-US" dirty="0"/>
              <a:t> </a:t>
            </a:r>
            <a:r>
              <a:rPr lang="en-US" b="1" dirty="0"/>
              <a:t>regulators</a:t>
            </a:r>
            <a:r>
              <a:rPr lang="en-US" dirty="0"/>
              <a:t> can include organizations that regulate taxes, the environment and worker safety</a:t>
            </a:r>
          </a:p>
          <a:p>
            <a:r>
              <a:rPr lang="en-US" b="1" dirty="0"/>
              <a:t>Customers</a:t>
            </a:r>
            <a:r>
              <a:rPr lang="en-US" dirty="0"/>
              <a:t> are one of the primary external stakeholders of a business.</a:t>
            </a:r>
          </a:p>
          <a:p>
            <a:r>
              <a:rPr lang="en-US" dirty="0"/>
              <a:t>When businesses partner with each other, they create external stakeholders with that </a:t>
            </a:r>
            <a:r>
              <a:rPr lang="en-US" b="1" dirty="0"/>
              <a:t>partnered</a:t>
            </a:r>
            <a:r>
              <a:rPr lang="en-US" dirty="0"/>
              <a:t> </a:t>
            </a:r>
            <a:r>
              <a:rPr lang="en-US" b="1" dirty="0"/>
              <a:t>business</a:t>
            </a:r>
          </a:p>
          <a:p>
            <a:r>
              <a:rPr lang="en-US" b="1" dirty="0"/>
              <a:t>Creditors</a:t>
            </a:r>
            <a:r>
              <a:rPr lang="en-US" dirty="0"/>
              <a:t> and </a:t>
            </a:r>
            <a:r>
              <a:rPr lang="en-US" b="1" dirty="0"/>
              <a:t>lenders</a:t>
            </a:r>
            <a:r>
              <a:rPr lang="en-US" dirty="0"/>
              <a:t> have an external stake in a business because repayment depends on the company's overall success</a:t>
            </a:r>
          </a:p>
          <a:p>
            <a:r>
              <a:rPr lang="en-US" dirty="0"/>
              <a:t>The </a:t>
            </a:r>
            <a:r>
              <a:rPr lang="en-US" b="1" dirty="0"/>
              <a:t>community</a:t>
            </a:r>
            <a:r>
              <a:rPr lang="en-US" dirty="0"/>
              <a:t> around a business also is an external stakeholder because the activities of that business can have a major impact on the community itself.</a:t>
            </a:r>
          </a:p>
          <a:p>
            <a:r>
              <a:rPr lang="en-US" dirty="0"/>
              <a:t>Media </a:t>
            </a:r>
            <a:r>
              <a:rPr lang="en-US" b="1" dirty="0"/>
              <a:t>organizations</a:t>
            </a:r>
            <a:r>
              <a:rPr lang="en-US" dirty="0"/>
              <a:t> often partner with businesses to expand their reach and influence</a:t>
            </a:r>
          </a:p>
        </p:txBody>
      </p:sp>
    </p:spTree>
    <p:extLst>
      <p:ext uri="{BB962C8B-B14F-4D97-AF65-F5344CB8AC3E}">
        <p14:creationId xmlns:p14="http://schemas.microsoft.com/office/powerpoint/2010/main" val="36773628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t>A2</a:t>
            </a:r>
            <a:r>
              <a:rPr lang="en-US" dirty="0"/>
              <a:t> Stakeholders and their Influence</a:t>
            </a:r>
          </a:p>
        </p:txBody>
      </p:sp>
      <p:sp>
        <p:nvSpPr>
          <p:cNvPr id="3" name="Content Placeholder 2"/>
          <p:cNvSpPr>
            <a:spLocks noGrp="1"/>
          </p:cNvSpPr>
          <p:nvPr>
            <p:ph idx="1"/>
          </p:nvPr>
        </p:nvSpPr>
        <p:spPr>
          <a:xfrm>
            <a:off x="838200" y="1584100"/>
            <a:ext cx="10515600" cy="4906851"/>
          </a:xfrm>
        </p:spPr>
        <p:txBody>
          <a:bodyPr>
            <a:normAutofit fontScale="85000" lnSpcReduction="10000"/>
          </a:bodyPr>
          <a:lstStyle/>
          <a:p>
            <a:pPr marL="0" indent="0">
              <a:buNone/>
            </a:pPr>
            <a:r>
              <a:rPr lang="en-US" b="1" dirty="0"/>
              <a:t>Influence of Stakeholders</a:t>
            </a:r>
          </a:p>
          <a:p>
            <a:r>
              <a:rPr lang="en-US" dirty="0"/>
              <a:t>Owners have the most impact, as they make decisions about the activities of the business and provide funding to enable it to start up and grow</a:t>
            </a:r>
          </a:p>
          <a:p>
            <a:r>
              <a:rPr lang="en-US" dirty="0"/>
              <a:t>Shareholders influence the aims and objectives of the business based on their financial, non-financial and social requirements.</a:t>
            </a:r>
          </a:p>
          <a:p>
            <a:r>
              <a:rPr lang="en-US" dirty="0"/>
              <a:t> Common areas that stakeholders may influence in a business include decision-making, aims and objectives, operational issues, sales, costs and profits.</a:t>
            </a:r>
          </a:p>
          <a:p>
            <a:pPr marL="0" indent="0">
              <a:buNone/>
            </a:pPr>
            <a:r>
              <a:rPr lang="en-US" b="1" dirty="0"/>
              <a:t>Examples</a:t>
            </a:r>
          </a:p>
          <a:p>
            <a:r>
              <a:rPr lang="en-US" b="1" dirty="0"/>
              <a:t>corporate</a:t>
            </a:r>
            <a:r>
              <a:rPr lang="en-US" dirty="0"/>
              <a:t> </a:t>
            </a:r>
            <a:r>
              <a:rPr lang="en-US" b="1" dirty="0"/>
              <a:t>social</a:t>
            </a:r>
            <a:r>
              <a:rPr lang="en-US" dirty="0"/>
              <a:t> </a:t>
            </a:r>
            <a:r>
              <a:rPr lang="en-US" b="1" dirty="0"/>
              <a:t>responsibility</a:t>
            </a:r>
            <a:r>
              <a:rPr lang="en-US" dirty="0"/>
              <a:t> helps companies balance social and business responsibilities with profits</a:t>
            </a:r>
          </a:p>
          <a:p>
            <a:r>
              <a:rPr lang="en-US" b="1" dirty="0"/>
              <a:t>Satisfying</a:t>
            </a:r>
            <a:r>
              <a:rPr lang="en-US" dirty="0"/>
              <a:t> </a:t>
            </a:r>
            <a:r>
              <a:rPr lang="en-US" b="1" dirty="0"/>
              <a:t>customers</a:t>
            </a:r>
            <a:r>
              <a:rPr lang="en-US" dirty="0"/>
              <a:t> and building long-term relationships are key to building a long-term, successful business</a:t>
            </a:r>
          </a:p>
          <a:p>
            <a:r>
              <a:rPr lang="en-US" dirty="0"/>
              <a:t>Businesses must also make </a:t>
            </a:r>
            <a:r>
              <a:rPr lang="en-US" b="1" dirty="0"/>
              <a:t>employee</a:t>
            </a:r>
            <a:r>
              <a:rPr lang="en-US" dirty="0"/>
              <a:t> </a:t>
            </a:r>
            <a:r>
              <a:rPr lang="en-US" b="1" dirty="0"/>
              <a:t>recruitment</a:t>
            </a:r>
            <a:r>
              <a:rPr lang="en-US" dirty="0"/>
              <a:t> and </a:t>
            </a:r>
            <a:r>
              <a:rPr lang="en-US" b="1" dirty="0"/>
              <a:t>retention</a:t>
            </a:r>
            <a:r>
              <a:rPr lang="en-US" dirty="0"/>
              <a:t> a focus of their business operations</a:t>
            </a:r>
          </a:p>
          <a:p>
            <a:r>
              <a:rPr lang="en-US" dirty="0"/>
              <a:t>The more heads up you can give </a:t>
            </a:r>
            <a:r>
              <a:rPr lang="en-US" b="1" dirty="0"/>
              <a:t>suppliers</a:t>
            </a:r>
            <a:r>
              <a:rPr lang="en-US" dirty="0"/>
              <a:t> about changes to your business, the more they can plan their budgets and delivery schedules</a:t>
            </a:r>
          </a:p>
          <a:p>
            <a:r>
              <a:rPr lang="en-US" dirty="0"/>
              <a:t>When people lend your money or buy into your business, you must balance your desire to spend your profits to improve your business with your obligation to share these profits with your </a:t>
            </a:r>
            <a:r>
              <a:rPr lang="en-US" b="1" dirty="0"/>
              <a:t>investors</a:t>
            </a:r>
          </a:p>
          <a:p>
            <a:endParaRPr lang="en-US" b="1" dirty="0"/>
          </a:p>
          <a:p>
            <a:endParaRPr lang="en-US" dirty="0"/>
          </a:p>
        </p:txBody>
      </p:sp>
    </p:spTree>
    <p:extLst>
      <p:ext uri="{BB962C8B-B14F-4D97-AF65-F5344CB8AC3E}">
        <p14:creationId xmlns:p14="http://schemas.microsoft.com/office/powerpoint/2010/main" val="25967632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t>A3</a:t>
            </a:r>
            <a:r>
              <a:rPr lang="en-US" dirty="0"/>
              <a:t> Effective business communications</a:t>
            </a:r>
          </a:p>
        </p:txBody>
      </p:sp>
      <p:sp>
        <p:nvSpPr>
          <p:cNvPr id="3" name="Content Placeholder 2"/>
          <p:cNvSpPr>
            <a:spLocks noGrp="1"/>
          </p:cNvSpPr>
          <p:nvPr>
            <p:ph idx="1"/>
          </p:nvPr>
        </p:nvSpPr>
        <p:spPr>
          <a:xfrm>
            <a:off x="838200" y="1365161"/>
            <a:ext cx="10515600" cy="5370489"/>
          </a:xfrm>
        </p:spPr>
        <p:txBody>
          <a:bodyPr>
            <a:normAutofit fontScale="85000" lnSpcReduction="20000"/>
          </a:bodyPr>
          <a:lstStyle/>
          <a:p>
            <a:pPr marL="0" indent="0">
              <a:buNone/>
            </a:pPr>
            <a:r>
              <a:rPr lang="en-US" sz="3200" b="1" dirty="0"/>
              <a:t>Effective Business Communications</a:t>
            </a:r>
          </a:p>
          <a:p>
            <a:r>
              <a:rPr lang="en-US" dirty="0"/>
              <a:t>To communicate effectively, you need to be good at active listening, message delivery and asking for feedback</a:t>
            </a:r>
          </a:p>
          <a:p>
            <a:pPr marL="0" indent="0">
              <a:buNone/>
            </a:pPr>
            <a:r>
              <a:rPr lang="en-US" sz="3200" b="1" dirty="0"/>
              <a:t>written presentations</a:t>
            </a:r>
          </a:p>
          <a:p>
            <a:r>
              <a:rPr lang="en-US" sz="3200" dirty="0"/>
              <a:t>A written presentation tends to be rather direct and to the point.</a:t>
            </a:r>
          </a:p>
          <a:p>
            <a:r>
              <a:rPr lang="en-US" sz="3200" dirty="0"/>
              <a:t>It is typically very objective in nature, highly organized, and yet may seem to be rather impersonal</a:t>
            </a:r>
            <a:endParaRPr lang="en-US" sz="3200" b="1" dirty="0"/>
          </a:p>
          <a:p>
            <a:pPr marL="0" indent="0">
              <a:buNone/>
            </a:pPr>
            <a:r>
              <a:rPr lang="en-US" sz="3200" b="1" dirty="0"/>
              <a:t>Financial reporting</a:t>
            </a:r>
          </a:p>
          <a:p>
            <a:r>
              <a:rPr lang="en-US" sz="3200" dirty="0"/>
              <a:t>Financial reporting is the process of producing financial statements that disclose an organization's financial status to stakeholders, including management, investors, creditors and regulatory agencies.</a:t>
            </a:r>
          </a:p>
        </p:txBody>
      </p:sp>
    </p:spTree>
    <p:extLst>
      <p:ext uri="{BB962C8B-B14F-4D97-AF65-F5344CB8AC3E}">
        <p14:creationId xmlns:p14="http://schemas.microsoft.com/office/powerpoint/2010/main" val="39941256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t>A3</a:t>
            </a:r>
            <a:r>
              <a:rPr lang="en-US" dirty="0"/>
              <a:t> Effective business communications</a:t>
            </a:r>
          </a:p>
        </p:txBody>
      </p:sp>
      <p:sp>
        <p:nvSpPr>
          <p:cNvPr id="3" name="Content Placeholder 2"/>
          <p:cNvSpPr>
            <a:spLocks noGrp="1"/>
          </p:cNvSpPr>
          <p:nvPr>
            <p:ph idx="1"/>
          </p:nvPr>
        </p:nvSpPr>
        <p:spPr/>
        <p:txBody>
          <a:bodyPr>
            <a:normAutofit fontScale="92500" lnSpcReduction="10000"/>
          </a:bodyPr>
          <a:lstStyle/>
          <a:p>
            <a:pPr marL="0" indent="0">
              <a:buNone/>
            </a:pPr>
            <a:r>
              <a:rPr lang="en-US" b="1" dirty="0"/>
              <a:t>Non-financial reporting</a:t>
            </a:r>
          </a:p>
          <a:p>
            <a:r>
              <a:rPr lang="en-US" dirty="0"/>
              <a:t>Non-financial reporting, put simply, is a form of transparency reporting where businesses formally disclose certain information not related to their finances, including information on human rights.</a:t>
            </a:r>
          </a:p>
          <a:p>
            <a:pPr marL="0" indent="0">
              <a:buNone/>
            </a:pPr>
            <a:r>
              <a:rPr lang="en-US" b="1" dirty="0"/>
              <a:t>Formal reporting</a:t>
            </a:r>
          </a:p>
          <a:p>
            <a:r>
              <a:rPr lang="en-US" dirty="0"/>
              <a:t>A formal report is an official report that contains detailed information, research, and data necessary to make business decisions. </a:t>
            </a:r>
          </a:p>
          <a:p>
            <a:r>
              <a:rPr lang="en-US" dirty="0"/>
              <a:t>Some </a:t>
            </a:r>
            <a:r>
              <a:rPr lang="en-US" b="1" dirty="0"/>
              <a:t>examples</a:t>
            </a:r>
            <a:r>
              <a:rPr lang="en-US" dirty="0"/>
              <a:t> are annual reports, expense reports, incident reports, and even safety reports</a:t>
            </a:r>
          </a:p>
          <a:p>
            <a:pPr marL="0" indent="0">
              <a:buNone/>
            </a:pPr>
            <a:r>
              <a:rPr lang="en-US" b="1" dirty="0"/>
              <a:t>Informal reporting</a:t>
            </a:r>
          </a:p>
          <a:p>
            <a:r>
              <a:rPr lang="en-US" dirty="0"/>
              <a:t>Informal reports are short written communications that are shared within an organization.</a:t>
            </a:r>
            <a:endParaRPr lang="en-US" sz="1400" dirty="0"/>
          </a:p>
          <a:p>
            <a:r>
              <a:rPr lang="en-US" dirty="0"/>
              <a:t>An </a:t>
            </a:r>
            <a:r>
              <a:rPr lang="en-US" b="1" dirty="0"/>
              <a:t>example</a:t>
            </a:r>
            <a:r>
              <a:rPr lang="en-US" dirty="0"/>
              <a:t> of an informal report would be an expense report</a:t>
            </a:r>
          </a:p>
          <a:p>
            <a:endParaRPr lang="en-US" dirty="0"/>
          </a:p>
        </p:txBody>
      </p:sp>
    </p:spTree>
    <p:extLst>
      <p:ext uri="{BB962C8B-B14F-4D97-AF65-F5344CB8AC3E}">
        <p14:creationId xmlns:p14="http://schemas.microsoft.com/office/powerpoint/2010/main" val="10698793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A3</a:t>
            </a:r>
            <a:r>
              <a:rPr lang="en-US" dirty="0"/>
              <a:t> Effective business communications</a:t>
            </a:r>
          </a:p>
        </p:txBody>
      </p:sp>
      <p:sp>
        <p:nvSpPr>
          <p:cNvPr id="3" name="Content Placeholder 2"/>
          <p:cNvSpPr>
            <a:spLocks noGrp="1"/>
          </p:cNvSpPr>
          <p:nvPr>
            <p:ph idx="1"/>
          </p:nvPr>
        </p:nvSpPr>
        <p:spPr>
          <a:xfrm>
            <a:off x="838200" y="1584101"/>
            <a:ext cx="10515600" cy="4919729"/>
          </a:xfrm>
        </p:spPr>
        <p:txBody>
          <a:bodyPr>
            <a:normAutofit fontScale="47500" lnSpcReduction="20000"/>
          </a:bodyPr>
          <a:lstStyle/>
          <a:p>
            <a:pPr marL="0" indent="0">
              <a:buNone/>
            </a:pPr>
            <a:r>
              <a:rPr lang="en-US" sz="3300" b="1" dirty="0"/>
              <a:t>Oral presentations</a:t>
            </a:r>
          </a:p>
          <a:p>
            <a:r>
              <a:rPr lang="en-US" sz="2900" dirty="0"/>
              <a:t>Oral presentations, also known as public speaking or simply presentations, consist of an individual or group verbally addressing an audience on a particular topic</a:t>
            </a:r>
          </a:p>
          <a:p>
            <a:r>
              <a:rPr lang="en-US" sz="2900" dirty="0"/>
              <a:t>Oral Presentation is one of the best platforms where non verbal cues are combined with effective verbal skills adding a broader aspect to your communication.</a:t>
            </a:r>
          </a:p>
          <a:p>
            <a:r>
              <a:rPr lang="en-US" sz="2900" dirty="0"/>
              <a:t>It allows individuals to present their thoughts and views confidently in-front of a live audience</a:t>
            </a:r>
            <a:r>
              <a:rPr lang="en-US" dirty="0"/>
              <a:t>.</a:t>
            </a:r>
          </a:p>
          <a:p>
            <a:pPr marL="0" indent="0">
              <a:buNone/>
            </a:pPr>
            <a:r>
              <a:rPr lang="en-US" sz="3300" b="1" dirty="0"/>
              <a:t>computer projection</a:t>
            </a:r>
          </a:p>
          <a:p>
            <a:r>
              <a:rPr lang="en-US" sz="2900" dirty="0"/>
              <a:t>A digital projector, also called a digital projection display system, is a specialized computer display that projects an enlarged image on a movie screen</a:t>
            </a:r>
          </a:p>
          <a:p>
            <a:r>
              <a:rPr lang="en-US" sz="2900" dirty="0"/>
              <a:t>A projector allows presenters to share data, supporting information, and new ideas easily while ensuring professionalism.</a:t>
            </a:r>
          </a:p>
          <a:p>
            <a:r>
              <a:rPr lang="en-US" sz="2900" dirty="0"/>
              <a:t> Using a video projector for slideshow presentations not only gives speakers the control they need but also increases the likelihood of the employees comprehension</a:t>
            </a:r>
          </a:p>
          <a:p>
            <a:pPr marL="0" indent="0">
              <a:buNone/>
            </a:pPr>
            <a:r>
              <a:rPr lang="en-US" sz="3300" b="1" dirty="0"/>
              <a:t>PowerPoint with speaker notes</a:t>
            </a:r>
          </a:p>
          <a:p>
            <a:r>
              <a:rPr lang="en-US" sz="2900" dirty="0"/>
              <a:t>PowerPoint is an excellent tool to support your presentation with visual information, graphics, and supplemental points</a:t>
            </a:r>
          </a:p>
          <a:p>
            <a:r>
              <a:rPr lang="en-US" sz="2900" dirty="0"/>
              <a:t>A good PowerPoint helps the presenter keep the meeting organized and moving at a good pace.</a:t>
            </a:r>
          </a:p>
          <a:p>
            <a:r>
              <a:rPr lang="en-US" sz="2900" dirty="0"/>
              <a:t>With virtual meetings, keeping an audience focused is even more of a challenge, so having a good PowerPoint presentation design will help the presenter stay in command of the audience's attention</a:t>
            </a:r>
          </a:p>
        </p:txBody>
      </p:sp>
    </p:spTree>
    <p:extLst>
      <p:ext uri="{BB962C8B-B14F-4D97-AF65-F5344CB8AC3E}">
        <p14:creationId xmlns:p14="http://schemas.microsoft.com/office/powerpoint/2010/main" val="27138212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A3</a:t>
            </a:r>
            <a:r>
              <a:rPr lang="en-US" dirty="0"/>
              <a:t> Effective business communications</a:t>
            </a:r>
          </a:p>
        </p:txBody>
      </p:sp>
      <p:sp>
        <p:nvSpPr>
          <p:cNvPr id="3" name="Content Placeholder 2"/>
          <p:cNvSpPr>
            <a:spLocks noGrp="1"/>
          </p:cNvSpPr>
          <p:nvPr>
            <p:ph idx="1"/>
          </p:nvPr>
        </p:nvSpPr>
        <p:spPr>
          <a:xfrm>
            <a:off x="838200" y="1690688"/>
            <a:ext cx="10515600" cy="4800263"/>
          </a:xfrm>
        </p:spPr>
        <p:txBody>
          <a:bodyPr>
            <a:normAutofit fontScale="40000" lnSpcReduction="20000"/>
          </a:bodyPr>
          <a:lstStyle/>
          <a:p>
            <a:pPr marL="0" indent="0">
              <a:buNone/>
            </a:pPr>
            <a:r>
              <a:rPr lang="en-US" sz="3600" b="1" dirty="0"/>
              <a:t>Importance of communication to aid business success</a:t>
            </a:r>
          </a:p>
          <a:p>
            <a:r>
              <a:rPr lang="en-US" sz="3200" dirty="0"/>
              <a:t>Effective communication is essential for managing relationships with your staff, customers and stakeholders.</a:t>
            </a:r>
          </a:p>
          <a:p>
            <a:r>
              <a:rPr lang="en-US" sz="3200" dirty="0"/>
              <a:t>Poor communication can ruin relationships, and potentially result in lost sales and a damaged reputation. </a:t>
            </a:r>
          </a:p>
          <a:p>
            <a:r>
              <a:rPr lang="en-US" sz="3200" dirty="0"/>
              <a:t>Read how to improve your business communication with staff, suppliers and customers.</a:t>
            </a:r>
            <a:r>
              <a:rPr lang="en-US" sz="3600" dirty="0"/>
              <a:t> </a:t>
            </a:r>
          </a:p>
          <a:p>
            <a:r>
              <a:rPr lang="en-US" sz="3200" dirty="0"/>
              <a:t>It ensures everyone understands their duties and responsibilities, helps build quality client and employee relationships and keeps employees engaged and productive.</a:t>
            </a:r>
            <a:endParaRPr lang="en-US" sz="3200" b="1" dirty="0"/>
          </a:p>
          <a:p>
            <a:pPr marL="0" indent="0">
              <a:buNone/>
            </a:pPr>
            <a:r>
              <a:rPr lang="en-US" sz="3600" b="1" dirty="0"/>
              <a:t>social media</a:t>
            </a:r>
          </a:p>
          <a:p>
            <a:r>
              <a:rPr lang="en-US" sz="3200" dirty="0"/>
              <a:t>Social media can help you engage with your customers and find out what people are saying about your business.</a:t>
            </a:r>
          </a:p>
          <a:p>
            <a:r>
              <a:rPr lang="en-US" sz="3200" dirty="0"/>
              <a:t>You can also use social media for advertising, promotional giveaways and mobile applications.</a:t>
            </a:r>
          </a:p>
          <a:p>
            <a:r>
              <a:rPr lang="en-US" sz="3200" dirty="0"/>
              <a:t>Social media can help your business to: attract customers, get customer feedback and build customer loyalty</a:t>
            </a:r>
            <a:endParaRPr lang="en-US" sz="3200" b="1" dirty="0"/>
          </a:p>
          <a:p>
            <a:pPr marL="0" indent="0">
              <a:buNone/>
            </a:pPr>
            <a:r>
              <a:rPr lang="en-US" sz="3600" b="1" dirty="0"/>
              <a:t>virtual communities</a:t>
            </a:r>
          </a:p>
          <a:p>
            <a:r>
              <a:rPr lang="en-US" sz="3200" dirty="0"/>
              <a:t>a virtual community as a group of people who communicate with each other via electronic media such as the Internet.</a:t>
            </a:r>
          </a:p>
          <a:p>
            <a:r>
              <a:rPr lang="en-US" sz="3200" dirty="0"/>
              <a:t> They share common interests, and their geographical location, physical location, physical interaction or ethnic origin does not impose any constraints for the formation of the community.</a:t>
            </a:r>
          </a:p>
          <a:p>
            <a:r>
              <a:rPr lang="en-US" sz="3200" dirty="0"/>
              <a:t>Virtual communities enable user discussions and provide a dedicated space for businesses to interact with customers, elevate the customer's voice, and develop a centralized location for feedback and questions.</a:t>
            </a:r>
          </a:p>
          <a:p>
            <a:endParaRPr lang="en-US" sz="2900" dirty="0"/>
          </a:p>
          <a:p>
            <a:endParaRPr lang="en-US" sz="2900" b="1" dirty="0"/>
          </a:p>
          <a:p>
            <a:endParaRPr lang="en-US" dirty="0"/>
          </a:p>
        </p:txBody>
      </p:sp>
    </p:spTree>
    <p:extLst>
      <p:ext uri="{BB962C8B-B14F-4D97-AF65-F5344CB8AC3E}">
        <p14:creationId xmlns:p14="http://schemas.microsoft.com/office/powerpoint/2010/main" val="21263042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3051" y="120426"/>
            <a:ext cx="10515600" cy="987157"/>
          </a:xfrm>
        </p:spPr>
        <p:txBody>
          <a:bodyPr/>
          <a:lstStyle/>
          <a:p>
            <a:r>
              <a:rPr lang="en-US" sz="4800" b="1" dirty="0"/>
              <a:t>B1</a:t>
            </a:r>
            <a:r>
              <a:rPr lang="en-US" dirty="0"/>
              <a:t> Structure and organization</a:t>
            </a:r>
          </a:p>
        </p:txBody>
      </p:sp>
      <p:sp>
        <p:nvSpPr>
          <p:cNvPr id="3" name="Content Placeholder 2"/>
          <p:cNvSpPr>
            <a:spLocks noGrp="1"/>
          </p:cNvSpPr>
          <p:nvPr>
            <p:ph idx="1"/>
          </p:nvPr>
        </p:nvSpPr>
        <p:spPr>
          <a:xfrm>
            <a:off x="838200" y="1880315"/>
            <a:ext cx="10515600" cy="4675031"/>
          </a:xfrm>
        </p:spPr>
        <p:txBody>
          <a:bodyPr>
            <a:noAutofit/>
          </a:bodyPr>
          <a:lstStyle/>
          <a:p>
            <a:pPr marL="0" indent="0">
              <a:buNone/>
            </a:pPr>
            <a:r>
              <a:rPr lang="en-US" sz="1400" b="1" dirty="0"/>
              <a:t>Organizational structure</a:t>
            </a:r>
          </a:p>
          <a:p>
            <a:r>
              <a:rPr lang="en-US" sz="1200" dirty="0"/>
              <a:t>An organizational structure helps you determine your company's leadership hierarchy and flow of information</a:t>
            </a:r>
          </a:p>
          <a:p>
            <a:r>
              <a:rPr lang="en-US" sz="1200" dirty="0"/>
              <a:t>An organizational structure is the group of rules, roles, relationships and responsibilities that outline how your company's activities are directed to meet its goals.</a:t>
            </a:r>
            <a:endParaRPr lang="en-US" sz="1200" b="1" dirty="0"/>
          </a:p>
          <a:p>
            <a:pPr marL="0" indent="0">
              <a:buNone/>
            </a:pPr>
            <a:r>
              <a:rPr lang="en-US" sz="1400" b="1" dirty="0"/>
              <a:t>Hierarchical</a:t>
            </a:r>
          </a:p>
          <a:p>
            <a:r>
              <a:rPr lang="en-US" sz="1200" dirty="0"/>
              <a:t>A hierarchical organizational structure contains a direct chain of command from the top of the organization to the bottom.</a:t>
            </a:r>
          </a:p>
          <a:p>
            <a:r>
              <a:rPr lang="en-US" sz="1200" dirty="0"/>
              <a:t> Senior management makes all critical decisions, which are then passed down through subsidiary levels of management</a:t>
            </a:r>
          </a:p>
          <a:p>
            <a:r>
              <a:rPr lang="en-US" sz="1200" dirty="0"/>
              <a:t>Amazon is an example of an organization with a hierarchical structure, all of Amazon's employees report up to the founder and CEO, Jeff Bezos</a:t>
            </a:r>
          </a:p>
          <a:p>
            <a:pPr marL="0" indent="0">
              <a:buNone/>
            </a:pPr>
            <a:r>
              <a:rPr lang="en-US" sz="1400" b="1" dirty="0"/>
              <a:t>Flat</a:t>
            </a:r>
            <a:endParaRPr lang="en-US" sz="1200" b="1" dirty="0"/>
          </a:p>
          <a:p>
            <a:r>
              <a:rPr lang="en-US" sz="1200" dirty="0"/>
              <a:t>Flat organizations have a structure with few levels of middle management between leadership and employees—or, in some cases, no middle management at all. Small organizations and startups often have flat structures because they have fewer employees and less of a need for hierarchical management.</a:t>
            </a:r>
          </a:p>
          <a:p>
            <a:r>
              <a:rPr lang="en-US" sz="1200" dirty="0"/>
              <a:t>Some examples of companies that have adopted a flat organizational structure are Google, Amazon, and Hub spot. These companies share a common value in employee empowerment and satisfaction</a:t>
            </a:r>
          </a:p>
        </p:txBody>
      </p:sp>
    </p:spTree>
    <p:extLst>
      <p:ext uri="{BB962C8B-B14F-4D97-AF65-F5344CB8AC3E}">
        <p14:creationId xmlns:p14="http://schemas.microsoft.com/office/powerpoint/2010/main" val="1156365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Outcomes</a:t>
            </a:r>
          </a:p>
        </p:txBody>
      </p:sp>
      <p:sp>
        <p:nvSpPr>
          <p:cNvPr id="3" name="Content Placeholder 2"/>
          <p:cNvSpPr>
            <a:spLocks noGrp="1"/>
          </p:cNvSpPr>
          <p:nvPr>
            <p:ph idx="1"/>
          </p:nvPr>
        </p:nvSpPr>
        <p:spPr/>
        <p:txBody>
          <a:bodyPr>
            <a:normAutofit/>
          </a:bodyPr>
          <a:lstStyle/>
          <a:p>
            <a:pPr marL="0" indent="0">
              <a:buNone/>
            </a:pPr>
            <a:r>
              <a:rPr lang="en-US" sz="3200" b="1" dirty="0"/>
              <a:t>A</a:t>
            </a:r>
            <a:r>
              <a:rPr lang="en-US" dirty="0"/>
              <a:t> Explore the features of different businesses and analyze what makes them successful </a:t>
            </a:r>
          </a:p>
          <a:p>
            <a:pPr marL="0" indent="0">
              <a:buNone/>
            </a:pPr>
            <a:r>
              <a:rPr lang="en-US" sz="3200" b="1" dirty="0"/>
              <a:t>B</a:t>
            </a:r>
            <a:r>
              <a:rPr lang="en-US" dirty="0"/>
              <a:t> Investigate how businesses are organized</a:t>
            </a:r>
          </a:p>
          <a:p>
            <a:pPr marL="0" indent="0">
              <a:buNone/>
            </a:pPr>
            <a:r>
              <a:rPr lang="en-US" sz="3200" b="1" dirty="0"/>
              <a:t>C</a:t>
            </a:r>
            <a:r>
              <a:rPr lang="en-US" dirty="0"/>
              <a:t> Examine the environment in which businesses operate </a:t>
            </a:r>
          </a:p>
          <a:p>
            <a:pPr marL="0" indent="0">
              <a:buNone/>
            </a:pPr>
            <a:r>
              <a:rPr lang="en-US" sz="3200" b="1" dirty="0"/>
              <a:t>D</a:t>
            </a:r>
            <a:r>
              <a:rPr lang="en-US" dirty="0"/>
              <a:t> Examine Business markets </a:t>
            </a:r>
          </a:p>
          <a:p>
            <a:pPr marL="0" indent="0">
              <a:buNone/>
            </a:pPr>
            <a:r>
              <a:rPr lang="en-US" sz="3200" b="1" dirty="0"/>
              <a:t>E</a:t>
            </a:r>
            <a:r>
              <a:rPr lang="en-US" dirty="0"/>
              <a:t> investigate the role and contribution of innovation and enterprise to business success</a:t>
            </a:r>
          </a:p>
          <a:p>
            <a:pPr marL="0" indent="0">
              <a:buNone/>
            </a:pPr>
            <a:endParaRPr lang="en-US" dirty="0"/>
          </a:p>
        </p:txBody>
      </p:sp>
    </p:spTree>
    <p:extLst>
      <p:ext uri="{BB962C8B-B14F-4D97-AF65-F5344CB8AC3E}">
        <p14:creationId xmlns:p14="http://schemas.microsoft.com/office/powerpoint/2010/main" val="3131379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t>B1</a:t>
            </a:r>
            <a:r>
              <a:rPr lang="en-US" dirty="0"/>
              <a:t> Structure and organization</a:t>
            </a:r>
          </a:p>
        </p:txBody>
      </p:sp>
      <p:sp>
        <p:nvSpPr>
          <p:cNvPr id="3" name="Content Placeholder 2"/>
          <p:cNvSpPr>
            <a:spLocks noGrp="1"/>
          </p:cNvSpPr>
          <p:nvPr>
            <p:ph idx="1"/>
          </p:nvPr>
        </p:nvSpPr>
        <p:spPr/>
        <p:txBody>
          <a:bodyPr>
            <a:normAutofit fontScale="92500" lnSpcReduction="10000"/>
          </a:bodyPr>
          <a:lstStyle/>
          <a:p>
            <a:pPr marL="0" indent="0">
              <a:buNone/>
            </a:pPr>
            <a:r>
              <a:rPr lang="en-US" sz="2000" b="1" dirty="0"/>
              <a:t>Matrix</a:t>
            </a:r>
            <a:endParaRPr lang="en-US" b="1" dirty="0"/>
          </a:p>
          <a:p>
            <a:r>
              <a:rPr lang="en-US" dirty="0"/>
              <a:t>individuals work across teams and projects as well as within their own department or function</a:t>
            </a:r>
          </a:p>
          <a:p>
            <a:r>
              <a:rPr lang="en-US" dirty="0"/>
              <a:t>A matrix organization is a company structure that is organized in a way that there are two or more 'bosses' in charge of every project. For example, instead of reporting only to department heads, employees also report to project managers.</a:t>
            </a:r>
          </a:p>
          <a:p>
            <a:pPr marL="0" indent="0">
              <a:buNone/>
            </a:pPr>
            <a:r>
              <a:rPr lang="en-US" sz="2000" b="1" dirty="0"/>
              <a:t>Holarctic</a:t>
            </a:r>
            <a:endParaRPr lang="en-US" b="1" dirty="0"/>
          </a:p>
          <a:p>
            <a:r>
              <a:rPr lang="en-US" dirty="0"/>
              <a:t>A Holarctic organizational structure can be small (a group of friends getting together to create something), large (many departments, business units, and teams forming a corporation), public (like government agencies and nonprofits), or private (like for-profit companies)</a:t>
            </a:r>
          </a:p>
          <a:p>
            <a:r>
              <a:rPr lang="en-US" dirty="0"/>
              <a:t>The organization functions using a Holarctic structure while working on Mercedes-Benz's e-commerce and online marketing platforms</a:t>
            </a:r>
          </a:p>
        </p:txBody>
      </p:sp>
    </p:spTree>
    <p:extLst>
      <p:ext uri="{BB962C8B-B14F-4D97-AF65-F5344CB8AC3E}">
        <p14:creationId xmlns:p14="http://schemas.microsoft.com/office/powerpoint/2010/main" val="4225394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t>B1</a:t>
            </a:r>
            <a:r>
              <a:rPr lang="en-US" dirty="0"/>
              <a:t> Structure and organization</a:t>
            </a:r>
          </a:p>
        </p:txBody>
      </p:sp>
      <p:sp>
        <p:nvSpPr>
          <p:cNvPr id="3" name="Content Placeholder 2"/>
          <p:cNvSpPr>
            <a:spLocks noGrp="1"/>
          </p:cNvSpPr>
          <p:nvPr>
            <p:ph idx="1"/>
          </p:nvPr>
        </p:nvSpPr>
        <p:spPr/>
        <p:txBody>
          <a:bodyPr>
            <a:normAutofit lnSpcReduction="10000"/>
          </a:bodyPr>
          <a:lstStyle/>
          <a:p>
            <a:pPr marL="0" indent="0">
              <a:buNone/>
            </a:pPr>
            <a:r>
              <a:rPr lang="en-US" sz="3800" b="1" dirty="0"/>
              <a:t>Functional/operational areas</a:t>
            </a:r>
          </a:p>
          <a:p>
            <a:r>
              <a:rPr lang="en-US" dirty="0"/>
              <a:t>In a functional organization structure, the organization is grouped into departments where people with similar skills are kept together in forms of groups</a:t>
            </a:r>
          </a:p>
          <a:p>
            <a:r>
              <a:rPr lang="en-US" dirty="0"/>
              <a:t> For Example: sales department, marketing department, finance department, etc. </a:t>
            </a:r>
          </a:p>
          <a:p>
            <a:r>
              <a:rPr lang="en-US" dirty="0"/>
              <a:t>This helps organizations enhance the efficiencies of each functional group.</a:t>
            </a:r>
          </a:p>
          <a:p>
            <a:r>
              <a:rPr lang="en-US" dirty="0"/>
              <a:t>The McDonald's Corporation's divisional structure includes functional groups. </a:t>
            </a:r>
          </a:p>
          <a:p>
            <a:r>
              <a:rPr lang="en-US" dirty="0"/>
              <a:t>These include Learning and Development, Communications, Compliance, and Sustainability. </a:t>
            </a:r>
          </a:p>
          <a:p>
            <a:r>
              <a:rPr lang="en-US" dirty="0"/>
              <a:t>Each functional group in the McDonald's org structure falls under the leadership of a corporate executive or senior manager</a:t>
            </a:r>
          </a:p>
        </p:txBody>
      </p:sp>
    </p:spTree>
    <p:extLst>
      <p:ext uri="{BB962C8B-B14F-4D97-AF65-F5344CB8AC3E}">
        <p14:creationId xmlns:p14="http://schemas.microsoft.com/office/powerpoint/2010/main" val="21275631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t>B2</a:t>
            </a:r>
            <a:r>
              <a:rPr lang="en-US" dirty="0"/>
              <a:t> Aims and objectives</a:t>
            </a:r>
          </a:p>
        </p:txBody>
      </p:sp>
      <p:sp>
        <p:nvSpPr>
          <p:cNvPr id="3" name="Content Placeholder 2"/>
          <p:cNvSpPr>
            <a:spLocks noGrp="1"/>
          </p:cNvSpPr>
          <p:nvPr>
            <p:ph idx="1"/>
          </p:nvPr>
        </p:nvSpPr>
        <p:spPr>
          <a:xfrm>
            <a:off x="838200" y="1690688"/>
            <a:ext cx="10515600" cy="5280338"/>
          </a:xfrm>
        </p:spPr>
        <p:txBody>
          <a:bodyPr>
            <a:noAutofit/>
          </a:bodyPr>
          <a:lstStyle/>
          <a:p>
            <a:pPr marL="0" indent="0">
              <a:buNone/>
            </a:pPr>
            <a:r>
              <a:rPr lang="en-US" sz="2400" b="1" dirty="0"/>
              <a:t>Aims of businesses in different sectors – mission, vision and values</a:t>
            </a:r>
          </a:p>
          <a:p>
            <a:r>
              <a:rPr lang="en-US" sz="1800" dirty="0"/>
              <a:t>A business aim is the overall long-term target or goal of the business, whereas business objectives are the short-term steps a business needs to take to meet its overall aims</a:t>
            </a:r>
            <a:endParaRPr lang="en-US" sz="1800" b="1" dirty="0"/>
          </a:p>
          <a:p>
            <a:pPr marL="0" indent="0">
              <a:buNone/>
            </a:pPr>
            <a:r>
              <a:rPr lang="en-US" sz="2400" b="1" dirty="0"/>
              <a:t>Private sector</a:t>
            </a:r>
          </a:p>
          <a:p>
            <a:r>
              <a:rPr lang="en-US" sz="1800" dirty="0"/>
              <a:t>In the private sector, a business's primary objective is to make a profit.</a:t>
            </a:r>
          </a:p>
          <a:p>
            <a:r>
              <a:rPr lang="en-US" sz="1800" dirty="0"/>
              <a:t>Private sectors main aim is to become efficient and cut cost and in this process they might cut jobs</a:t>
            </a:r>
          </a:p>
          <a:p>
            <a:r>
              <a:rPr lang="en-US" sz="1800" b="1" dirty="0"/>
              <a:t>Survival</a:t>
            </a:r>
            <a:r>
              <a:rPr lang="en-US" sz="1800" dirty="0"/>
              <a:t> is likely to be the key objective of most new business start-ups.</a:t>
            </a:r>
          </a:p>
          <a:p>
            <a:r>
              <a:rPr lang="en-US" sz="1800" dirty="0"/>
              <a:t>Private sectors might not keep these things in consideration and will look for external economies of scale.</a:t>
            </a:r>
          </a:p>
          <a:p>
            <a:r>
              <a:rPr lang="en-US" sz="1800" dirty="0"/>
              <a:t>It includes making profits, profit maximization, break-even, survival, growth, market leadership</a:t>
            </a:r>
          </a:p>
          <a:p>
            <a:endParaRPr lang="en-US" sz="1800" b="1" dirty="0"/>
          </a:p>
        </p:txBody>
      </p:sp>
    </p:spTree>
    <p:extLst>
      <p:ext uri="{BB962C8B-B14F-4D97-AF65-F5344CB8AC3E}">
        <p14:creationId xmlns:p14="http://schemas.microsoft.com/office/powerpoint/2010/main" val="18784352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t>B2</a:t>
            </a:r>
            <a:r>
              <a:rPr lang="en-US" dirty="0"/>
              <a:t> Aims and objectives</a:t>
            </a:r>
          </a:p>
        </p:txBody>
      </p:sp>
      <p:sp>
        <p:nvSpPr>
          <p:cNvPr id="3" name="Content Placeholder 2"/>
          <p:cNvSpPr>
            <a:spLocks noGrp="1"/>
          </p:cNvSpPr>
          <p:nvPr>
            <p:ph idx="1"/>
          </p:nvPr>
        </p:nvSpPr>
        <p:spPr/>
        <p:txBody>
          <a:bodyPr>
            <a:normAutofit lnSpcReduction="10000"/>
          </a:bodyPr>
          <a:lstStyle/>
          <a:p>
            <a:pPr marL="0" indent="0">
              <a:buNone/>
            </a:pPr>
            <a:r>
              <a:rPr lang="en-US" sz="3500" b="1" dirty="0"/>
              <a:t>Public Sector</a:t>
            </a:r>
          </a:p>
          <a:p>
            <a:r>
              <a:rPr lang="en-US" dirty="0"/>
              <a:t>Usually the aim of public sector business is to provide services to the community. </a:t>
            </a:r>
          </a:p>
          <a:p>
            <a:r>
              <a:rPr lang="en-US" dirty="0"/>
              <a:t>Public sector strives to create employment </a:t>
            </a:r>
          </a:p>
          <a:p>
            <a:r>
              <a:rPr lang="en-US" dirty="0"/>
              <a:t>Public sector business usually locates in regions where there is underdevelopment so as to create jobs and income for local population</a:t>
            </a:r>
          </a:p>
          <a:p>
            <a:r>
              <a:rPr lang="en-US" dirty="0"/>
              <a:t>For example if the transport system is owned by the government and it is running a bus service to an interior village and it is not getting enough customers, the government might still continue it as its main objective is to provide service and not to maximize profits.</a:t>
            </a:r>
          </a:p>
          <a:p>
            <a:r>
              <a:rPr lang="en-US" dirty="0"/>
              <a:t>For Example service provision, cost control, value for money, service quality, meeting government standards</a:t>
            </a:r>
          </a:p>
        </p:txBody>
      </p:sp>
    </p:spTree>
    <p:extLst>
      <p:ext uri="{BB962C8B-B14F-4D97-AF65-F5344CB8AC3E}">
        <p14:creationId xmlns:p14="http://schemas.microsoft.com/office/powerpoint/2010/main" val="35912968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03067"/>
          </a:xfrm>
        </p:spPr>
        <p:txBody>
          <a:bodyPr/>
          <a:lstStyle/>
          <a:p>
            <a:r>
              <a:rPr lang="en-US" sz="4800" b="1" dirty="0"/>
              <a:t>B2</a:t>
            </a:r>
            <a:r>
              <a:rPr lang="en-US" dirty="0"/>
              <a:t> Aims and objectives</a:t>
            </a:r>
          </a:p>
        </p:txBody>
      </p:sp>
      <p:sp>
        <p:nvSpPr>
          <p:cNvPr id="3" name="Content Placeholder 2"/>
          <p:cNvSpPr>
            <a:spLocks noGrp="1"/>
          </p:cNvSpPr>
          <p:nvPr>
            <p:ph idx="1"/>
          </p:nvPr>
        </p:nvSpPr>
        <p:spPr>
          <a:xfrm>
            <a:off x="709412" y="1764406"/>
            <a:ext cx="10515600" cy="5093594"/>
          </a:xfrm>
        </p:spPr>
        <p:txBody>
          <a:bodyPr>
            <a:normAutofit fontScale="32500" lnSpcReduction="20000"/>
          </a:bodyPr>
          <a:lstStyle/>
          <a:p>
            <a:pPr marL="0" indent="0">
              <a:buNone/>
            </a:pPr>
            <a:r>
              <a:rPr lang="en-US" sz="8000" b="1" dirty="0"/>
              <a:t>Not-for-profit</a:t>
            </a:r>
          </a:p>
          <a:p>
            <a:r>
              <a:rPr lang="en-US" sz="8000" dirty="0"/>
              <a:t>Motive of not-for profit organization is service</a:t>
            </a:r>
          </a:p>
          <a:p>
            <a:r>
              <a:rPr lang="en-US" sz="8000" dirty="0"/>
              <a:t>Source of income for non-profit organization is in the form of donation, subscription and membership fee</a:t>
            </a:r>
            <a:endParaRPr lang="en-US" sz="8000" b="1" dirty="0"/>
          </a:p>
          <a:p>
            <a:pPr marL="0" indent="0">
              <a:buNone/>
            </a:pPr>
            <a:r>
              <a:rPr lang="en-US" sz="8000" b="1" dirty="0"/>
              <a:t>Education</a:t>
            </a:r>
          </a:p>
          <a:p>
            <a:r>
              <a:rPr lang="en-US" sz="8000" dirty="0"/>
              <a:t>Education nonprofit organizations help schools tackle the problems of limited resources, achievement gaps, and opportunity gaps in schools</a:t>
            </a:r>
            <a:endParaRPr lang="en-US" sz="8000" b="1" dirty="0"/>
          </a:p>
          <a:p>
            <a:pPr marL="0" indent="0">
              <a:buNone/>
            </a:pPr>
            <a:r>
              <a:rPr lang="en-US" sz="8000" b="1" dirty="0"/>
              <a:t>Housing</a:t>
            </a:r>
          </a:p>
          <a:p>
            <a:r>
              <a:rPr lang="en-US" sz="8000" dirty="0"/>
              <a:t>The bottom line for non-profit housing developers is to build affordable housing for individuals under-served by the private market, basically low to middle wage earning people</a:t>
            </a:r>
            <a:endParaRPr lang="en-US" sz="8000" b="1" dirty="0"/>
          </a:p>
          <a:p>
            <a:pPr marL="0" indent="0">
              <a:buNone/>
            </a:pPr>
            <a:endParaRPr lang="en-US" sz="3200" b="1" dirty="0"/>
          </a:p>
          <a:p>
            <a:endParaRPr lang="en-US" sz="3200" b="1" dirty="0"/>
          </a:p>
        </p:txBody>
      </p:sp>
    </p:spTree>
    <p:extLst>
      <p:ext uri="{BB962C8B-B14F-4D97-AF65-F5344CB8AC3E}">
        <p14:creationId xmlns:p14="http://schemas.microsoft.com/office/powerpoint/2010/main" val="14170459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t>B2</a:t>
            </a:r>
            <a:r>
              <a:rPr lang="en-US" dirty="0"/>
              <a:t> Aims and objectives</a:t>
            </a:r>
          </a:p>
        </p:txBody>
      </p:sp>
      <p:sp>
        <p:nvSpPr>
          <p:cNvPr id="3" name="Content Placeholder 2"/>
          <p:cNvSpPr>
            <a:spLocks noGrp="1"/>
          </p:cNvSpPr>
          <p:nvPr>
            <p:ph idx="1"/>
          </p:nvPr>
        </p:nvSpPr>
        <p:spPr/>
        <p:txBody>
          <a:bodyPr/>
          <a:lstStyle/>
          <a:p>
            <a:pPr marL="0" indent="0">
              <a:buNone/>
            </a:pPr>
            <a:r>
              <a:rPr lang="en-US" b="1" dirty="0"/>
              <a:t>Alleviating poverty</a:t>
            </a:r>
          </a:p>
          <a:p>
            <a:r>
              <a:rPr lang="en-US" dirty="0"/>
              <a:t>Not for profit business are working to support the needy people. Their main goal is to alleviate poverty from the society</a:t>
            </a:r>
          </a:p>
          <a:p>
            <a:pPr marL="0" indent="0">
              <a:buNone/>
            </a:pPr>
            <a:r>
              <a:rPr lang="en-US" b="1" dirty="0"/>
              <a:t>Healthcare</a:t>
            </a:r>
          </a:p>
          <a:p>
            <a:r>
              <a:rPr lang="en-US" dirty="0"/>
              <a:t>not-for-profit healthcare organizations enjoy tax-exempt status from property and income taxes, they rely on funding from donors.</a:t>
            </a:r>
          </a:p>
          <a:p>
            <a:r>
              <a:rPr lang="en-US" dirty="0"/>
              <a:t> nonprofit hospitals are often affiliated with a particular religious denomination.</a:t>
            </a:r>
          </a:p>
        </p:txBody>
      </p:sp>
    </p:spTree>
    <p:extLst>
      <p:ext uri="{BB962C8B-B14F-4D97-AF65-F5344CB8AC3E}">
        <p14:creationId xmlns:p14="http://schemas.microsoft.com/office/powerpoint/2010/main" val="4559782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28823"/>
          </a:xfrm>
        </p:spPr>
        <p:txBody>
          <a:bodyPr/>
          <a:lstStyle/>
          <a:p>
            <a:r>
              <a:rPr lang="en-US" sz="4800" b="1" dirty="0"/>
              <a:t>B2</a:t>
            </a:r>
            <a:r>
              <a:rPr lang="en-US" dirty="0"/>
              <a:t> Aims and objectives</a:t>
            </a:r>
          </a:p>
        </p:txBody>
      </p:sp>
      <p:sp>
        <p:nvSpPr>
          <p:cNvPr id="3" name="Content Placeholder 2"/>
          <p:cNvSpPr>
            <a:spLocks noGrp="1"/>
          </p:cNvSpPr>
          <p:nvPr>
            <p:ph idx="1"/>
          </p:nvPr>
        </p:nvSpPr>
        <p:spPr>
          <a:xfrm>
            <a:off x="838200" y="1674254"/>
            <a:ext cx="10515600" cy="5022760"/>
          </a:xfrm>
        </p:spPr>
        <p:txBody>
          <a:bodyPr>
            <a:normAutofit fontScale="32500" lnSpcReduction="20000"/>
          </a:bodyPr>
          <a:lstStyle/>
          <a:p>
            <a:pPr marL="0" indent="0">
              <a:buNone/>
            </a:pPr>
            <a:r>
              <a:rPr lang="en-US" sz="3800" b="1" dirty="0"/>
              <a:t>SMART (Specific, Measurable, Achievable, Relevant, Time constrained) objectives</a:t>
            </a:r>
          </a:p>
          <a:p>
            <a:r>
              <a:rPr lang="en-US" sz="3400" dirty="0"/>
              <a:t>a SMART goal incorporates all of these criteria to help focus your efforts and increase the chances of achieving your goal.</a:t>
            </a:r>
            <a:endParaRPr lang="en-US" sz="3400" b="1" dirty="0"/>
          </a:p>
          <a:p>
            <a:pPr marL="0" indent="0">
              <a:buNone/>
            </a:pPr>
            <a:r>
              <a:rPr lang="en-US" sz="3800" b="1" dirty="0"/>
              <a:t>Specific</a:t>
            </a:r>
          </a:p>
          <a:p>
            <a:r>
              <a:rPr lang="en-US" sz="3400" dirty="0"/>
              <a:t>Goals that are specific have a significantly greater chance of being accomplished</a:t>
            </a:r>
            <a:endParaRPr lang="en-US" sz="3400" b="1" dirty="0"/>
          </a:p>
          <a:p>
            <a:pPr marL="0" indent="0">
              <a:buNone/>
            </a:pPr>
            <a:r>
              <a:rPr lang="en-US" sz="3800" b="1" dirty="0"/>
              <a:t>Measurable </a:t>
            </a:r>
            <a:endParaRPr lang="en-US" sz="3400" b="1" dirty="0"/>
          </a:p>
          <a:p>
            <a:r>
              <a:rPr lang="en-US" sz="3400" dirty="0"/>
              <a:t>A SMART goal must have criteria for measuring progress.</a:t>
            </a:r>
          </a:p>
          <a:p>
            <a:r>
              <a:rPr lang="en-US" sz="3400" dirty="0"/>
              <a:t>If there are no criteria, you will not be able to determine your progress and if you are on track to reach your goal</a:t>
            </a:r>
            <a:endParaRPr lang="en-US" sz="3400" b="1" dirty="0"/>
          </a:p>
          <a:p>
            <a:pPr marL="0" indent="0">
              <a:buNone/>
            </a:pPr>
            <a:r>
              <a:rPr lang="en-US" sz="3800" b="1" dirty="0"/>
              <a:t>Achievable</a:t>
            </a:r>
            <a:endParaRPr lang="en-US" sz="3400" b="1" dirty="0"/>
          </a:p>
          <a:p>
            <a:r>
              <a:rPr lang="en-US" sz="3400" dirty="0"/>
              <a:t>A SMART goal must be achievable and attainable. This will help you figure out ways you can realize that goal and work towards it.</a:t>
            </a:r>
          </a:p>
          <a:p>
            <a:r>
              <a:rPr lang="en-US" sz="3400" dirty="0"/>
              <a:t> The achievability of the goal should be stretched to make you feel challenged, but defined well enough that you can actually achieve it.</a:t>
            </a:r>
            <a:endParaRPr lang="en-US" sz="3400" b="1" dirty="0"/>
          </a:p>
          <a:p>
            <a:pPr marL="0" indent="0">
              <a:buNone/>
            </a:pPr>
            <a:r>
              <a:rPr lang="en-US" sz="3800" b="1" dirty="0"/>
              <a:t>Relevant</a:t>
            </a:r>
            <a:endParaRPr lang="en-US" sz="3400" b="1" dirty="0"/>
          </a:p>
          <a:p>
            <a:r>
              <a:rPr lang="en-US" sz="3400" dirty="0"/>
              <a:t>A SMART goal must be realistic in that the goal can be realistically achieved given the available resources and time.</a:t>
            </a:r>
          </a:p>
          <a:p>
            <a:r>
              <a:rPr lang="en-US" sz="3400" dirty="0"/>
              <a:t>A SMART goal is likely realistic if you believe that it can be accomplished.</a:t>
            </a:r>
            <a:endParaRPr lang="en-US" sz="3400" b="1" dirty="0"/>
          </a:p>
          <a:p>
            <a:pPr marL="0" indent="0">
              <a:buNone/>
            </a:pPr>
            <a:r>
              <a:rPr lang="en-US" sz="3800" b="1" dirty="0"/>
              <a:t>Time constrained</a:t>
            </a:r>
            <a:endParaRPr lang="en-US" sz="3400" b="1" dirty="0"/>
          </a:p>
          <a:p>
            <a:r>
              <a:rPr lang="en-US" sz="3400" dirty="0"/>
              <a:t>It must be time-bound in that it has a start and finish date. If the goal is not time-constrained, there will be no sense of urgency and, therefore, less motivation to achieve the goal</a:t>
            </a:r>
            <a:endParaRPr lang="en-US" sz="3400" b="1" dirty="0"/>
          </a:p>
          <a:p>
            <a:endParaRPr lang="en-US" b="1" dirty="0"/>
          </a:p>
          <a:p>
            <a:pPr marL="0" indent="0">
              <a:buNone/>
            </a:pPr>
            <a:endParaRPr lang="en-US" b="1" dirty="0"/>
          </a:p>
          <a:p>
            <a:pPr marL="0" indent="0">
              <a:buNone/>
            </a:pPr>
            <a:endParaRPr lang="en-US" b="1" dirty="0"/>
          </a:p>
        </p:txBody>
      </p:sp>
    </p:spTree>
    <p:extLst>
      <p:ext uri="{BB962C8B-B14F-4D97-AF65-F5344CB8AC3E}">
        <p14:creationId xmlns:p14="http://schemas.microsoft.com/office/powerpoint/2010/main" val="29996232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25793"/>
          </a:xfrm>
        </p:spPr>
        <p:txBody>
          <a:bodyPr/>
          <a:lstStyle/>
          <a:p>
            <a:r>
              <a:rPr lang="en-US" sz="4800" b="1" dirty="0"/>
              <a:t>C1</a:t>
            </a:r>
            <a:r>
              <a:rPr lang="en-US" dirty="0"/>
              <a:t> External environment</a:t>
            </a:r>
          </a:p>
        </p:txBody>
      </p:sp>
      <p:sp>
        <p:nvSpPr>
          <p:cNvPr id="3" name="Content Placeholder 2"/>
          <p:cNvSpPr>
            <a:spLocks noGrp="1"/>
          </p:cNvSpPr>
          <p:nvPr>
            <p:ph idx="1"/>
          </p:nvPr>
        </p:nvSpPr>
        <p:spPr>
          <a:xfrm>
            <a:off x="838200" y="1390919"/>
            <a:ext cx="10515600" cy="5357612"/>
          </a:xfrm>
        </p:spPr>
        <p:txBody>
          <a:bodyPr>
            <a:normAutofit fontScale="47500" lnSpcReduction="20000"/>
          </a:bodyPr>
          <a:lstStyle/>
          <a:p>
            <a:pPr marL="0" indent="0">
              <a:buNone/>
            </a:pPr>
            <a:r>
              <a:rPr lang="en-US" sz="3600" b="1" dirty="0"/>
              <a:t>External environment </a:t>
            </a:r>
          </a:p>
          <a:p>
            <a:r>
              <a:rPr lang="en-US" sz="3200" dirty="0"/>
              <a:t>The </a:t>
            </a:r>
            <a:r>
              <a:rPr lang="en-US" sz="3200" b="1" dirty="0"/>
              <a:t>external environment</a:t>
            </a:r>
            <a:r>
              <a:rPr lang="en-US" sz="3200" dirty="0"/>
              <a:t> of a business involves all external forces affecting the company over which it has no direct control</a:t>
            </a:r>
          </a:p>
          <a:p>
            <a:r>
              <a:rPr lang="en-US" sz="3200" dirty="0"/>
              <a:t>Each of these contributes to a company's working environment and can influence how the business functions</a:t>
            </a:r>
            <a:endParaRPr lang="en-US" sz="3200" b="1" dirty="0"/>
          </a:p>
          <a:p>
            <a:pPr marL="0" indent="0">
              <a:buNone/>
            </a:pPr>
            <a:r>
              <a:rPr lang="en-US" sz="3600" b="1" dirty="0"/>
              <a:t>Political</a:t>
            </a:r>
          </a:p>
          <a:p>
            <a:r>
              <a:rPr lang="en-US" sz="3200" dirty="0"/>
              <a:t>As political officials leave office and new ones replace them, the policies they implement often affect businesses in relevant industries. Because of the inconsistent nature of politics, businesses monitor legislative bills closely to prepare for potential changes</a:t>
            </a:r>
            <a:endParaRPr lang="en-US" sz="3200" b="1" dirty="0"/>
          </a:p>
          <a:p>
            <a:pPr marL="0" indent="0">
              <a:buNone/>
            </a:pPr>
            <a:r>
              <a:rPr lang="en-US" sz="3600" b="1" dirty="0"/>
              <a:t>Government support</a:t>
            </a:r>
            <a:r>
              <a:rPr lang="en-US" sz="3200" b="1" dirty="0"/>
              <a:t> </a:t>
            </a:r>
          </a:p>
          <a:p>
            <a:r>
              <a:rPr lang="en-US" sz="3200" dirty="0"/>
              <a:t>Government regulations support industries, thus presenting an opportunity to companies. </a:t>
            </a:r>
          </a:p>
          <a:p>
            <a:r>
              <a:rPr lang="en-US" sz="3200" b="1" dirty="0"/>
              <a:t>For</a:t>
            </a:r>
            <a:r>
              <a:rPr lang="en-US" sz="3200" dirty="0"/>
              <a:t> </a:t>
            </a:r>
            <a:r>
              <a:rPr lang="en-US" sz="3200" b="1" dirty="0"/>
              <a:t>example</a:t>
            </a:r>
            <a:r>
              <a:rPr lang="en-US" sz="3200" dirty="0"/>
              <a:t>, some countries impose tax exemptions on specific goods or companies to encourage consumption or investment.</a:t>
            </a:r>
          </a:p>
          <a:p>
            <a:r>
              <a:rPr lang="en-US" sz="3200" dirty="0"/>
              <a:t> Such laws reduce the costs involved in conducting business, thus allowing companies to expand.</a:t>
            </a:r>
          </a:p>
          <a:p>
            <a:pPr marL="0" indent="0">
              <a:buNone/>
            </a:pPr>
            <a:r>
              <a:rPr lang="en-US" sz="3600" b="1" dirty="0"/>
              <a:t>Membership of trading communities such as the European union</a:t>
            </a:r>
          </a:p>
          <a:p>
            <a:r>
              <a:rPr lang="en-US" sz="3200" dirty="0"/>
              <a:t>The UK is part of the Single European Market, the European Union (EU). This means that it can trade one of fourteen other countries in that market without facing any barriers to trade. It also means there is no restriction in the employment of anyone in the EU or the ability to set a business in the EU.</a:t>
            </a:r>
          </a:p>
        </p:txBody>
      </p:sp>
    </p:spTree>
    <p:extLst>
      <p:ext uri="{BB962C8B-B14F-4D97-AF65-F5344CB8AC3E}">
        <p14:creationId xmlns:p14="http://schemas.microsoft.com/office/powerpoint/2010/main" val="14446286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t>C1</a:t>
            </a:r>
            <a:r>
              <a:rPr lang="en-US" dirty="0"/>
              <a:t> External environment</a:t>
            </a:r>
          </a:p>
        </p:txBody>
      </p:sp>
      <p:sp>
        <p:nvSpPr>
          <p:cNvPr id="3" name="Content Placeholder 2"/>
          <p:cNvSpPr>
            <a:spLocks noGrp="1"/>
          </p:cNvSpPr>
          <p:nvPr>
            <p:ph idx="1"/>
          </p:nvPr>
        </p:nvSpPr>
        <p:spPr>
          <a:xfrm>
            <a:off x="838200" y="1690688"/>
            <a:ext cx="10515600" cy="4486275"/>
          </a:xfrm>
        </p:spPr>
        <p:txBody>
          <a:bodyPr>
            <a:normAutofit fontScale="40000" lnSpcReduction="20000"/>
          </a:bodyPr>
          <a:lstStyle/>
          <a:p>
            <a:pPr marL="0" indent="0">
              <a:buNone/>
            </a:pPr>
            <a:r>
              <a:rPr lang="en-US" sz="3400" b="1" dirty="0"/>
              <a:t>Economic</a:t>
            </a:r>
          </a:p>
          <a:p>
            <a:r>
              <a:rPr lang="en-US" sz="3200" dirty="0"/>
              <a:t>The state of the economy plays an important role in every aspect of daily life from the well-being of personnel to the ability of a company to thrive.</a:t>
            </a:r>
          </a:p>
          <a:p>
            <a:r>
              <a:rPr lang="en-US" sz="3200" dirty="0"/>
              <a:t>When the economy trends downward and unemployment rises, businesses may have to work harder to keep their staff and change their processes to continue earning revenue.</a:t>
            </a:r>
          </a:p>
          <a:p>
            <a:r>
              <a:rPr lang="en-US" sz="3200" dirty="0"/>
              <a:t>If the company produces products for retail sale, for instance, it may consider lowering the price to increase sales and positively affect its revenue.</a:t>
            </a:r>
            <a:endParaRPr lang="en-US" sz="3200" b="1" dirty="0"/>
          </a:p>
          <a:p>
            <a:pPr marL="0" indent="0">
              <a:buNone/>
            </a:pPr>
            <a:r>
              <a:rPr lang="en-US" sz="3400" b="1" dirty="0"/>
              <a:t>Fiscal</a:t>
            </a:r>
          </a:p>
          <a:p>
            <a:r>
              <a:rPr lang="en-US" sz="3200" dirty="0"/>
              <a:t>Fiscal policy is used to influence the aggregate demand in a country</a:t>
            </a:r>
          </a:p>
          <a:p>
            <a:r>
              <a:rPr lang="en-US" sz="3200" dirty="0"/>
              <a:t>The government may implement fiscal policy to shape the number of products and services that people can or will demand</a:t>
            </a:r>
          </a:p>
          <a:p>
            <a:pPr marL="0" indent="0">
              <a:buNone/>
            </a:pPr>
            <a:r>
              <a:rPr lang="en-US" sz="3400" b="1" dirty="0"/>
              <a:t>Monetary</a:t>
            </a:r>
          </a:p>
          <a:p>
            <a:r>
              <a:rPr lang="en-US" sz="3200" dirty="0"/>
              <a:t>monetary policy is used to control the amount of money available throughout the economy.</a:t>
            </a:r>
          </a:p>
          <a:p>
            <a:r>
              <a:rPr lang="en-US" sz="3200" dirty="0"/>
              <a:t>the central banks’ monetary policy affects our ability to demand these services</a:t>
            </a:r>
            <a:r>
              <a:rPr lang="en-US" sz="3200" b="1" dirty="0"/>
              <a:t>.</a:t>
            </a:r>
          </a:p>
          <a:p>
            <a:pPr marL="0" indent="0">
              <a:buNone/>
            </a:pPr>
            <a:r>
              <a:rPr lang="en-US" sz="3400" b="1" dirty="0"/>
              <a:t>Government policies</a:t>
            </a:r>
          </a:p>
          <a:p>
            <a:r>
              <a:rPr lang="en-US" sz="3200" dirty="0"/>
              <a:t>Government policy can influence interest rates, a rise in which increases the cost of borrowing in the business community</a:t>
            </a:r>
          </a:p>
          <a:p>
            <a:r>
              <a:rPr lang="en-US" dirty="0"/>
              <a:t>For Example supply side policy, economic growth, exchange rates</a:t>
            </a:r>
          </a:p>
        </p:txBody>
      </p:sp>
    </p:spTree>
    <p:extLst>
      <p:ext uri="{BB962C8B-B14F-4D97-AF65-F5344CB8AC3E}">
        <p14:creationId xmlns:p14="http://schemas.microsoft.com/office/powerpoint/2010/main" val="42734449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t>C1</a:t>
            </a:r>
            <a:r>
              <a:rPr lang="en-US" dirty="0"/>
              <a:t> External environment</a:t>
            </a:r>
          </a:p>
        </p:txBody>
      </p:sp>
      <p:sp>
        <p:nvSpPr>
          <p:cNvPr id="3" name="Content Placeholder 2"/>
          <p:cNvSpPr>
            <a:spLocks noGrp="1"/>
          </p:cNvSpPr>
          <p:nvPr>
            <p:ph idx="1"/>
          </p:nvPr>
        </p:nvSpPr>
        <p:spPr>
          <a:xfrm>
            <a:off x="838200" y="1690688"/>
            <a:ext cx="10515600" cy="4486275"/>
          </a:xfrm>
        </p:spPr>
        <p:txBody>
          <a:bodyPr>
            <a:normAutofit fontScale="47500" lnSpcReduction="20000"/>
          </a:bodyPr>
          <a:lstStyle/>
          <a:p>
            <a:pPr marL="0" indent="0">
              <a:buNone/>
            </a:pPr>
            <a:r>
              <a:rPr lang="en-US" sz="3600" b="1" dirty="0"/>
              <a:t>Social attitudes to saving</a:t>
            </a:r>
          </a:p>
          <a:p>
            <a:r>
              <a:rPr lang="en-US" sz="3200" dirty="0"/>
              <a:t>Where people live, their personal values and their socioeconomic status affect what, where and why people make purchases. </a:t>
            </a:r>
          </a:p>
          <a:p>
            <a:r>
              <a:rPr lang="en-US" sz="3200" dirty="0"/>
              <a:t>For example, a company that supports a women's organization may earn the trust and loyalty of customers who identify as female. </a:t>
            </a:r>
            <a:endParaRPr lang="en-US" sz="3200" b="1" dirty="0"/>
          </a:p>
          <a:p>
            <a:pPr marL="0" indent="0">
              <a:buNone/>
            </a:pPr>
            <a:r>
              <a:rPr lang="en-US" sz="3600" b="1" dirty="0"/>
              <a:t>Spending and debt</a:t>
            </a:r>
          </a:p>
          <a:p>
            <a:r>
              <a:rPr lang="en-US" sz="3200" dirty="0"/>
              <a:t>too much debt is a bad thing for companies and shareholders because it inhibits a company's ability to create a cash surplus</a:t>
            </a:r>
          </a:p>
          <a:p>
            <a:r>
              <a:rPr lang="en-US" sz="3200" dirty="0"/>
              <a:t>High debt levels may negatively affect common stockholders</a:t>
            </a:r>
          </a:p>
          <a:p>
            <a:pPr marL="0" indent="0">
              <a:buNone/>
            </a:pPr>
            <a:r>
              <a:rPr lang="en-US" sz="3600" b="1" dirty="0"/>
              <a:t>Social responsibility requirements</a:t>
            </a:r>
          </a:p>
          <a:p>
            <a:r>
              <a:rPr lang="en-US" sz="3200" dirty="0"/>
              <a:t>Catering to the specific preferences and expectations of underrepresented groups, who have more influence on the market today than in past years, can also contribute to customer satisfaction and business growth.</a:t>
            </a:r>
          </a:p>
          <a:p>
            <a:pPr marL="0" indent="0">
              <a:buNone/>
            </a:pPr>
            <a:r>
              <a:rPr lang="en-US" sz="3600" b="1" dirty="0"/>
              <a:t>Change to demographic trends and consumers’ preferences.</a:t>
            </a:r>
          </a:p>
          <a:p>
            <a:r>
              <a:rPr lang="en-US" sz="3200" dirty="0"/>
              <a:t>Businesses take social factors into consideration when developing and marketing products, and many use current events, movements and social issues to appeal to their customers</a:t>
            </a:r>
            <a:endParaRPr lang="en-US" sz="3200" b="1" dirty="0"/>
          </a:p>
        </p:txBody>
      </p:sp>
    </p:spTree>
    <p:extLst>
      <p:ext uri="{BB962C8B-B14F-4D97-AF65-F5344CB8AC3E}">
        <p14:creationId xmlns:p14="http://schemas.microsoft.com/office/powerpoint/2010/main" val="1934384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a:xfrm>
            <a:off x="866398" y="2155145"/>
            <a:ext cx="10515600" cy="4486275"/>
          </a:xfrm>
        </p:spPr>
        <p:txBody>
          <a:bodyPr>
            <a:normAutofit/>
          </a:bodyPr>
          <a:lstStyle/>
          <a:p>
            <a:r>
              <a:rPr lang="en-US" dirty="0"/>
              <a:t>As the name implies business relates to the state of being busy as an individual or as an organization</a:t>
            </a:r>
          </a:p>
          <a:p>
            <a:r>
              <a:rPr lang="en-US" dirty="0"/>
              <a:t>the most important element for any work to become business is the presence of commercial viability or profitability</a:t>
            </a:r>
          </a:p>
          <a:p>
            <a:r>
              <a:rPr lang="en-US" dirty="0"/>
              <a:t>A business is any activity that provides goods or services, whether that is to make a profit or not.</a:t>
            </a:r>
          </a:p>
          <a:p>
            <a:r>
              <a:rPr lang="en-US" dirty="0"/>
              <a:t>The common thread in business is that owners and employees are striving to satisfy customers.</a:t>
            </a:r>
          </a:p>
          <a:p>
            <a:r>
              <a:rPr lang="en-US" dirty="0"/>
              <a:t>Nowadays, customers are more informed and have more options in terms of what they buy and</a:t>
            </a:r>
          </a:p>
          <a:p>
            <a:r>
              <a:rPr lang="en-US" dirty="0"/>
              <a:t>who they buy from, so a successful business is one that balances satisfying their customers with</a:t>
            </a:r>
          </a:p>
          <a:p>
            <a:r>
              <a:rPr lang="en-US" dirty="0"/>
              <a:t>selling products or providing services.</a:t>
            </a:r>
          </a:p>
        </p:txBody>
      </p:sp>
    </p:spTree>
    <p:extLst>
      <p:ext uri="{BB962C8B-B14F-4D97-AF65-F5344CB8AC3E}">
        <p14:creationId xmlns:p14="http://schemas.microsoft.com/office/powerpoint/2010/main" val="27429300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t>C1</a:t>
            </a:r>
            <a:r>
              <a:rPr lang="en-US" dirty="0"/>
              <a:t> External environment</a:t>
            </a:r>
          </a:p>
        </p:txBody>
      </p:sp>
      <p:sp>
        <p:nvSpPr>
          <p:cNvPr id="3" name="Content Placeholder 2"/>
          <p:cNvSpPr>
            <a:spLocks noGrp="1"/>
          </p:cNvSpPr>
          <p:nvPr>
            <p:ph idx="1"/>
          </p:nvPr>
        </p:nvSpPr>
        <p:spPr/>
        <p:txBody>
          <a:bodyPr>
            <a:normAutofit fontScale="55000" lnSpcReduction="20000"/>
          </a:bodyPr>
          <a:lstStyle/>
          <a:p>
            <a:pPr marL="0" indent="0">
              <a:buNone/>
            </a:pPr>
            <a:r>
              <a:rPr lang="en-US" sz="3200" b="1" dirty="0"/>
              <a:t>Technological change</a:t>
            </a:r>
          </a:p>
          <a:p>
            <a:r>
              <a:rPr lang="en-US" sz="3200" dirty="0"/>
              <a:t>As technology continues to advance, companies can benefit from these breakthroughs or face challenges in competing with them.</a:t>
            </a:r>
          </a:p>
          <a:p>
            <a:r>
              <a:rPr lang="en-US" sz="3200" dirty="0"/>
              <a:t>For example, a company that manufactures GPS devices for personal cars may experience a decline in business because of the integration of GPS on mobile devices, but it can confront these challenges by developing new products.</a:t>
            </a:r>
          </a:p>
          <a:p>
            <a:pPr marL="0" indent="0">
              <a:buNone/>
            </a:pPr>
            <a:r>
              <a:rPr lang="en-US" sz="3200" b="1" dirty="0"/>
              <a:t>Automation</a:t>
            </a:r>
          </a:p>
          <a:p>
            <a:r>
              <a:rPr lang="en-US" sz="3200" dirty="0"/>
              <a:t>Automation made it easier for the companies to communicate to customers using technology and much less human input</a:t>
            </a:r>
          </a:p>
          <a:p>
            <a:pPr marL="0" indent="0">
              <a:buNone/>
            </a:pPr>
            <a:r>
              <a:rPr lang="en-US" sz="3200" b="1" dirty="0"/>
              <a:t>Improved communications</a:t>
            </a:r>
          </a:p>
          <a:p>
            <a:r>
              <a:rPr lang="en-US" sz="3200" dirty="0"/>
              <a:t>Other companies, such as health care providers, can use modernized methods to collect information from their patients, keep patient records and streamline patient care</a:t>
            </a:r>
          </a:p>
        </p:txBody>
      </p:sp>
    </p:spTree>
    <p:extLst>
      <p:ext uri="{BB962C8B-B14F-4D97-AF65-F5344CB8AC3E}">
        <p14:creationId xmlns:p14="http://schemas.microsoft.com/office/powerpoint/2010/main" val="23853966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t>C1</a:t>
            </a:r>
            <a:r>
              <a:rPr lang="en-US" dirty="0"/>
              <a:t> External environment</a:t>
            </a:r>
          </a:p>
        </p:txBody>
      </p:sp>
      <p:sp>
        <p:nvSpPr>
          <p:cNvPr id="3" name="Content Placeholder 2"/>
          <p:cNvSpPr>
            <a:spLocks noGrp="1"/>
          </p:cNvSpPr>
          <p:nvPr>
            <p:ph idx="1"/>
          </p:nvPr>
        </p:nvSpPr>
        <p:spPr>
          <a:xfrm>
            <a:off x="838200" y="1690688"/>
            <a:ext cx="10515600" cy="4808247"/>
          </a:xfrm>
        </p:spPr>
        <p:txBody>
          <a:bodyPr>
            <a:normAutofit fontScale="40000" lnSpcReduction="20000"/>
          </a:bodyPr>
          <a:lstStyle/>
          <a:p>
            <a:pPr marL="0" indent="0">
              <a:buNone/>
            </a:pPr>
            <a:r>
              <a:rPr lang="en-US" sz="3800" b="1" dirty="0"/>
              <a:t>Environmental factors</a:t>
            </a:r>
          </a:p>
          <a:p>
            <a:r>
              <a:rPr lang="en-US" sz="3200" dirty="0"/>
              <a:t>As environmental awareness continues to grow, more consumers have realized the effects of business processes on the planet.</a:t>
            </a:r>
          </a:p>
          <a:p>
            <a:r>
              <a:rPr lang="en-US" sz="3200" dirty="0"/>
              <a:t>By paying attention to these external concerns and changing their operations, businesses can make changes that help them protect the environment, retain customers and increase revenue.</a:t>
            </a:r>
            <a:endParaRPr lang="en-US" sz="3200" b="1" dirty="0"/>
          </a:p>
          <a:p>
            <a:pPr marL="0" indent="0">
              <a:buNone/>
            </a:pPr>
            <a:r>
              <a:rPr lang="en-US" sz="3400" b="1" dirty="0"/>
              <a:t>Ethical trends</a:t>
            </a:r>
          </a:p>
          <a:p>
            <a:r>
              <a:rPr lang="en-US" sz="3200" dirty="0"/>
              <a:t>Employees' leisure activities, such as social media accounts, can reflect on their employer. As representatives of the company, they have a responsibility to avoid behavior that could negatively affect the business. </a:t>
            </a:r>
            <a:endParaRPr lang="en-US" sz="3200" b="1" dirty="0"/>
          </a:p>
          <a:p>
            <a:pPr marL="0" indent="0">
              <a:buNone/>
            </a:pPr>
            <a:r>
              <a:rPr lang="en-US" sz="3400" b="1" dirty="0"/>
              <a:t>Waste</a:t>
            </a:r>
          </a:p>
          <a:p>
            <a:r>
              <a:rPr lang="en-US" sz="3200" dirty="0"/>
              <a:t>Some consumers have used their purchases to support companies that develop ecologically friendly practices, such as using compostable packaging and solar energy. </a:t>
            </a:r>
          </a:p>
          <a:p>
            <a:pPr marL="0" indent="0">
              <a:buNone/>
            </a:pPr>
            <a:r>
              <a:rPr lang="en-US" sz="3400" b="1" dirty="0"/>
              <a:t>Recycling</a:t>
            </a:r>
          </a:p>
          <a:p>
            <a:r>
              <a:rPr lang="en-US" sz="3200" dirty="0"/>
              <a:t>A specific example of environmental factors in the general environment impacting businesses is when some plastic water bottle companies switched to using recycled plastic to manufacture their bottles in response to used bottles ending up in landfills.</a:t>
            </a:r>
          </a:p>
          <a:p>
            <a:pPr marL="0" indent="0">
              <a:buNone/>
            </a:pPr>
            <a:r>
              <a:rPr lang="en-US" sz="3400" b="1" dirty="0"/>
              <a:t>Pollution</a:t>
            </a:r>
          </a:p>
          <a:p>
            <a:r>
              <a:rPr lang="en-US" sz="3200" dirty="0"/>
              <a:t>Environmental factors like climate change, natural disasters and pollution levels can affect the supply chain or increase costs for raw materials.</a:t>
            </a:r>
          </a:p>
        </p:txBody>
      </p:sp>
    </p:spTree>
    <p:extLst>
      <p:ext uri="{BB962C8B-B14F-4D97-AF65-F5344CB8AC3E}">
        <p14:creationId xmlns:p14="http://schemas.microsoft.com/office/powerpoint/2010/main" val="766887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180340"/>
          </a:xfrm>
        </p:spPr>
        <p:txBody>
          <a:bodyPr/>
          <a:lstStyle/>
          <a:p>
            <a:r>
              <a:rPr lang="en-US" sz="4800" b="1" dirty="0"/>
              <a:t>C1</a:t>
            </a:r>
            <a:r>
              <a:rPr lang="en-US" dirty="0"/>
              <a:t> External environment</a:t>
            </a:r>
          </a:p>
        </p:txBody>
      </p:sp>
      <p:sp>
        <p:nvSpPr>
          <p:cNvPr id="3" name="Content Placeholder 2"/>
          <p:cNvSpPr>
            <a:spLocks noGrp="1"/>
          </p:cNvSpPr>
          <p:nvPr>
            <p:ph idx="1"/>
          </p:nvPr>
        </p:nvSpPr>
        <p:spPr>
          <a:xfrm>
            <a:off x="838200" y="1661375"/>
            <a:ext cx="10515600" cy="4515588"/>
          </a:xfrm>
        </p:spPr>
        <p:txBody>
          <a:bodyPr>
            <a:normAutofit fontScale="62500" lnSpcReduction="20000"/>
          </a:bodyPr>
          <a:lstStyle/>
          <a:p>
            <a:pPr marL="0" indent="0">
              <a:buNone/>
            </a:pPr>
            <a:r>
              <a:rPr lang="en-US" sz="3400" b="1" dirty="0"/>
              <a:t>Legal environment</a:t>
            </a:r>
          </a:p>
          <a:p>
            <a:pPr lvl="0"/>
            <a:r>
              <a:rPr lang="en-US" sz="3400" dirty="0"/>
              <a:t>Companies affected by political decisions must modify their processes to comply with new legislation and regulations but doing so can keep them in business.</a:t>
            </a:r>
          </a:p>
          <a:p>
            <a:pPr lvl="0"/>
            <a:r>
              <a:rPr lang="en-US" sz="3400" dirty="0"/>
              <a:t>It includes partnership legislation, companies acts, charities legislation, competition legislation, UK Corporate Governance Code, financial services regulation, industry regulators, government departments.</a:t>
            </a:r>
            <a:endParaRPr lang="en-US" sz="4600" b="1" dirty="0"/>
          </a:p>
          <a:p>
            <a:r>
              <a:rPr lang="en-US" sz="3400" dirty="0"/>
              <a:t>Policies that can have long-term effects on companies include:</a:t>
            </a:r>
          </a:p>
          <a:p>
            <a:r>
              <a:rPr lang="en-US" sz="2600" dirty="0"/>
              <a:t>Taxation</a:t>
            </a:r>
          </a:p>
          <a:p>
            <a:r>
              <a:rPr lang="en-US" sz="2600" dirty="0"/>
              <a:t>Tariffs</a:t>
            </a:r>
          </a:p>
          <a:p>
            <a:r>
              <a:rPr lang="en-US" sz="2600" dirty="0"/>
              <a:t>Employment law</a:t>
            </a:r>
          </a:p>
          <a:p>
            <a:r>
              <a:rPr lang="en-US" sz="2600" dirty="0"/>
              <a:t>Competition regulation</a:t>
            </a:r>
          </a:p>
          <a:p>
            <a:r>
              <a:rPr lang="en-US" sz="2600" dirty="0"/>
              <a:t>Import restrictions</a:t>
            </a:r>
          </a:p>
          <a:p>
            <a:r>
              <a:rPr lang="en-US" sz="2600" dirty="0"/>
              <a:t>Intellectual property law</a:t>
            </a:r>
          </a:p>
        </p:txBody>
      </p:sp>
    </p:spTree>
    <p:extLst>
      <p:ext uri="{BB962C8B-B14F-4D97-AF65-F5344CB8AC3E}">
        <p14:creationId xmlns:p14="http://schemas.microsoft.com/office/powerpoint/2010/main" val="33701562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t>C2</a:t>
            </a:r>
            <a:r>
              <a:rPr lang="en-US" dirty="0"/>
              <a:t> Internal Environment </a:t>
            </a:r>
          </a:p>
        </p:txBody>
      </p:sp>
      <p:sp>
        <p:nvSpPr>
          <p:cNvPr id="3" name="Content Placeholder 2"/>
          <p:cNvSpPr>
            <a:spLocks noGrp="1"/>
          </p:cNvSpPr>
          <p:nvPr>
            <p:ph idx="1"/>
          </p:nvPr>
        </p:nvSpPr>
        <p:spPr>
          <a:xfrm>
            <a:off x="838200" y="1429554"/>
            <a:ext cx="10515600" cy="4997003"/>
          </a:xfrm>
        </p:spPr>
        <p:txBody>
          <a:bodyPr>
            <a:normAutofit fontScale="85000" lnSpcReduction="20000"/>
          </a:bodyPr>
          <a:lstStyle/>
          <a:p>
            <a:r>
              <a:rPr lang="en-US" dirty="0"/>
              <a:t>Internal environment is a component of the business environment</a:t>
            </a:r>
          </a:p>
          <a:p>
            <a:r>
              <a:rPr lang="en-US" dirty="0"/>
              <a:t>It composed of various elements present inside the organization, that can affect or can be affected with, the choices, activities and decisions of the organization.</a:t>
            </a:r>
          </a:p>
          <a:p>
            <a:pPr marL="0" indent="0">
              <a:buNone/>
            </a:pPr>
            <a:r>
              <a:rPr lang="en-US" sz="3400" b="1" dirty="0"/>
              <a:t>Corporate culture</a:t>
            </a:r>
          </a:p>
          <a:p>
            <a:r>
              <a:rPr lang="en-US" dirty="0"/>
              <a:t>Corporate culture or otherwise called an organizational culture refers to the values, beliefs and behavior of the organization that ascertains the way in which employees and management communicate and manage the external affairs.</a:t>
            </a:r>
          </a:p>
          <a:p>
            <a:r>
              <a:rPr lang="en-US" dirty="0"/>
              <a:t>It can affect employee hiring and retention, performance and productivity, business results, and company longevity</a:t>
            </a:r>
            <a:endParaRPr lang="en-US" b="1" dirty="0"/>
          </a:p>
          <a:p>
            <a:pPr marL="0" indent="0">
              <a:buNone/>
            </a:pPr>
            <a:r>
              <a:rPr lang="en-US" sz="3600" b="1" dirty="0"/>
              <a:t>Corporate social responsibility (CSR)</a:t>
            </a:r>
          </a:p>
          <a:p>
            <a:r>
              <a:rPr lang="en-US" dirty="0"/>
              <a:t>Internal CSR describes the characteristics of the relationship between the company and its employees that have an impact not only on its commitment to live in the company but are committed to providing the best for the company based on normative awareness</a:t>
            </a:r>
            <a:endParaRPr lang="en-US" b="1" dirty="0"/>
          </a:p>
          <a:p>
            <a:pPr marL="0" indent="0">
              <a:buNone/>
            </a:pPr>
            <a:r>
              <a:rPr lang="en-US" sz="3600" b="1" dirty="0"/>
              <a:t>Ethics</a:t>
            </a:r>
          </a:p>
          <a:p>
            <a:r>
              <a:rPr lang="en-US" dirty="0"/>
              <a:t>Ethics and moral standards, policies set by the entity, strategy of business, rules and regulations laid down by the Government which need to be followed by the business</a:t>
            </a:r>
            <a:endParaRPr lang="en-US" b="1" dirty="0"/>
          </a:p>
        </p:txBody>
      </p:sp>
    </p:spTree>
    <p:extLst>
      <p:ext uri="{BB962C8B-B14F-4D97-AF65-F5344CB8AC3E}">
        <p14:creationId xmlns:p14="http://schemas.microsoft.com/office/powerpoint/2010/main" val="34509851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t>C2</a:t>
            </a:r>
            <a:r>
              <a:rPr lang="en-US" dirty="0"/>
              <a:t> Internal Environment </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91969" y="2222500"/>
            <a:ext cx="5208061" cy="3636963"/>
          </a:xfrm>
        </p:spPr>
      </p:pic>
    </p:spTree>
    <p:extLst>
      <p:ext uri="{BB962C8B-B14F-4D97-AF65-F5344CB8AC3E}">
        <p14:creationId xmlns:p14="http://schemas.microsoft.com/office/powerpoint/2010/main" val="41422425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t>C3</a:t>
            </a:r>
            <a:r>
              <a:rPr lang="en-US" dirty="0"/>
              <a:t> Competitive environment</a:t>
            </a:r>
          </a:p>
        </p:txBody>
      </p:sp>
      <p:sp>
        <p:nvSpPr>
          <p:cNvPr id="3" name="Content Placeholder 2"/>
          <p:cNvSpPr>
            <a:spLocks noGrp="1"/>
          </p:cNvSpPr>
          <p:nvPr>
            <p:ph idx="1"/>
          </p:nvPr>
        </p:nvSpPr>
        <p:spPr>
          <a:xfrm>
            <a:off x="838200" y="1313645"/>
            <a:ext cx="10515600" cy="4863318"/>
          </a:xfrm>
        </p:spPr>
        <p:txBody>
          <a:bodyPr>
            <a:normAutofit/>
          </a:bodyPr>
          <a:lstStyle/>
          <a:p>
            <a:r>
              <a:rPr lang="en-US" dirty="0"/>
              <a:t>A </a:t>
            </a:r>
            <a:r>
              <a:rPr lang="en-US" b="1" dirty="0"/>
              <a:t>competitive</a:t>
            </a:r>
            <a:r>
              <a:rPr lang="en-US" dirty="0"/>
              <a:t> </a:t>
            </a:r>
            <a:r>
              <a:rPr lang="en-US" b="1" dirty="0"/>
              <a:t>environment</a:t>
            </a:r>
            <a:r>
              <a:rPr lang="en-US" dirty="0"/>
              <a:t> is where different businesses compete by using various promotional strategies, marketing channels, and pricing methods within a given market. It involves how competition affects businesses and how organizations adjust their strategies to compete effectively. </a:t>
            </a:r>
          </a:p>
          <a:p>
            <a:r>
              <a:rPr lang="en-US" dirty="0"/>
              <a:t>This environment is common, where companies offer similar products or services to the same target audience. An environment becomes highly competitive when more businesses sell similar products or services. This system usually has set regulations that competing companies follow</a:t>
            </a:r>
          </a:p>
          <a:p>
            <a:r>
              <a:rPr lang="en-US" dirty="0"/>
              <a:t>Not only </a:t>
            </a:r>
            <a:r>
              <a:rPr lang="en-US" b="1" dirty="0"/>
              <a:t>local</a:t>
            </a:r>
            <a:r>
              <a:rPr lang="en-US" dirty="0"/>
              <a:t> or </a:t>
            </a:r>
            <a:r>
              <a:rPr lang="en-US" b="1" dirty="0"/>
              <a:t>national</a:t>
            </a:r>
            <a:r>
              <a:rPr lang="en-US" dirty="0"/>
              <a:t> companies the competitive environment should be encouraging businesses to use their strategies in a way to attract </a:t>
            </a:r>
            <a:r>
              <a:rPr lang="en-US" b="1" dirty="0"/>
              <a:t>international</a:t>
            </a:r>
            <a:r>
              <a:rPr lang="en-US" dirty="0"/>
              <a:t> businesses as well</a:t>
            </a:r>
          </a:p>
        </p:txBody>
      </p:sp>
    </p:spTree>
    <p:extLst>
      <p:ext uri="{BB962C8B-B14F-4D97-AF65-F5344CB8AC3E}">
        <p14:creationId xmlns:p14="http://schemas.microsoft.com/office/powerpoint/2010/main" val="288870656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t>C3</a:t>
            </a:r>
            <a:r>
              <a:rPr lang="en-US" dirty="0"/>
              <a:t> Competitive environment</a:t>
            </a:r>
          </a:p>
        </p:txBody>
      </p:sp>
      <p:sp>
        <p:nvSpPr>
          <p:cNvPr id="3" name="Content Placeholder 2"/>
          <p:cNvSpPr>
            <a:spLocks noGrp="1"/>
          </p:cNvSpPr>
          <p:nvPr>
            <p:ph idx="1"/>
          </p:nvPr>
        </p:nvSpPr>
        <p:spPr>
          <a:xfrm>
            <a:off x="838200" y="1584101"/>
            <a:ext cx="10515600" cy="4592862"/>
          </a:xfrm>
        </p:spPr>
        <p:txBody>
          <a:bodyPr>
            <a:normAutofit fontScale="85000" lnSpcReduction="10000"/>
          </a:bodyPr>
          <a:lstStyle/>
          <a:p>
            <a:pPr marL="0" indent="0">
              <a:buNone/>
            </a:pPr>
            <a:r>
              <a:rPr lang="en-US" b="1" dirty="0"/>
              <a:t>Competitive advantage </a:t>
            </a:r>
            <a:endParaRPr lang="en-US" dirty="0"/>
          </a:p>
          <a:p>
            <a:r>
              <a:rPr lang="en-US" dirty="0"/>
              <a:t>It is what makes an entity's products or services more desirable to customers than that of any other rival.</a:t>
            </a:r>
          </a:p>
          <a:p>
            <a:r>
              <a:rPr lang="en-US" dirty="0"/>
              <a:t>Competitive advantages can be broken down into comparative advantages and differential advantages.</a:t>
            </a:r>
          </a:p>
          <a:p>
            <a:r>
              <a:rPr lang="en-US" dirty="0"/>
              <a:t>Competitive advantages are attributed to a variety of factors including </a:t>
            </a:r>
            <a:r>
              <a:rPr lang="en-US" b="1" dirty="0"/>
              <a:t>cost structure, branding, the quality of product offerings, the distribution network, intellectual property</a:t>
            </a:r>
            <a:r>
              <a:rPr lang="en-US" dirty="0"/>
              <a:t>, and </a:t>
            </a:r>
            <a:r>
              <a:rPr lang="en-US" b="1" dirty="0"/>
              <a:t>customer service</a:t>
            </a:r>
          </a:p>
          <a:p>
            <a:pPr marL="0" indent="0">
              <a:buNone/>
            </a:pPr>
            <a:r>
              <a:rPr lang="en-US" b="1" dirty="0"/>
              <a:t>Comparative Advantage</a:t>
            </a:r>
          </a:p>
          <a:p>
            <a:r>
              <a:rPr lang="en-US" dirty="0"/>
              <a:t>Comparative advantage is a company's ability to produce something more efficiently than a rival, which leads to greater profit margins.</a:t>
            </a:r>
          </a:p>
          <a:p>
            <a:pPr marL="0" indent="0">
              <a:buNone/>
            </a:pPr>
            <a:r>
              <a:rPr lang="en-US" b="1" dirty="0"/>
              <a:t>Differential Advantage</a:t>
            </a:r>
          </a:p>
          <a:p>
            <a:r>
              <a:rPr lang="en-US" dirty="0"/>
              <a:t>A differential advantage is when a company's products are seen as both unique and of higher quality, relative to those of a competitor.</a:t>
            </a:r>
          </a:p>
          <a:p>
            <a:pPr marL="0" indent="0">
              <a:buNone/>
            </a:pPr>
            <a:r>
              <a:rPr lang="en-US" b="1" dirty="0"/>
              <a:t>Benefits and importance of establishing and maintaining a competitive advantage</a:t>
            </a:r>
          </a:p>
          <a:p>
            <a:r>
              <a:rPr lang="en-US" dirty="0"/>
              <a:t>A competitive advantage is what sets a business apart from its competitors.</a:t>
            </a:r>
          </a:p>
          <a:p>
            <a:r>
              <a:rPr lang="en-US" dirty="0"/>
              <a:t>It is essential in order for a business to succeed, whether it's by ensuring higher margins, attracting more customers, or achieving greater brand loyalty among existing customers</a:t>
            </a:r>
            <a:endParaRPr lang="en-US" b="1" dirty="0"/>
          </a:p>
        </p:txBody>
      </p:sp>
    </p:spTree>
    <p:extLst>
      <p:ext uri="{BB962C8B-B14F-4D97-AF65-F5344CB8AC3E}">
        <p14:creationId xmlns:p14="http://schemas.microsoft.com/office/powerpoint/2010/main" val="29244894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t>C4</a:t>
            </a:r>
            <a:r>
              <a:rPr lang="en-US" dirty="0"/>
              <a:t> Situational analysis</a:t>
            </a:r>
          </a:p>
        </p:txBody>
      </p:sp>
      <p:sp>
        <p:nvSpPr>
          <p:cNvPr id="3" name="Content Placeholder 2"/>
          <p:cNvSpPr>
            <a:spLocks noGrp="1"/>
          </p:cNvSpPr>
          <p:nvPr>
            <p:ph idx="1"/>
          </p:nvPr>
        </p:nvSpPr>
        <p:spPr>
          <a:xfrm>
            <a:off x="838200" y="1455313"/>
            <a:ext cx="10515600" cy="4979227"/>
          </a:xfrm>
        </p:spPr>
        <p:txBody>
          <a:bodyPr>
            <a:normAutofit fontScale="62500" lnSpcReduction="20000"/>
          </a:bodyPr>
          <a:lstStyle/>
          <a:p>
            <a:pPr marL="0" indent="0">
              <a:buNone/>
            </a:pPr>
            <a:r>
              <a:rPr lang="en-US" sz="3300" b="1" dirty="0"/>
              <a:t>PESTLE analysis</a:t>
            </a:r>
          </a:p>
          <a:p>
            <a:r>
              <a:rPr lang="en-US" dirty="0"/>
              <a:t>A PESTLE analysis is a tool used to gain a macro picture of an industry environment. </a:t>
            </a:r>
          </a:p>
          <a:p>
            <a:r>
              <a:rPr lang="en-US" dirty="0"/>
              <a:t>PESTLE stands for Political, Economic, Social, Technological, Legal and Environmental factors. </a:t>
            </a:r>
          </a:p>
          <a:p>
            <a:r>
              <a:rPr lang="en-US" dirty="0"/>
              <a:t>It allows a company to form an impression of the factors that might impact a new business or industry.</a:t>
            </a:r>
            <a:endParaRPr lang="en-US" b="1" dirty="0"/>
          </a:p>
          <a:p>
            <a:pPr marL="0" indent="0">
              <a:buNone/>
            </a:pPr>
            <a:r>
              <a:rPr lang="en-US" sz="3300" b="1" dirty="0"/>
              <a:t>SWOT analysis</a:t>
            </a:r>
          </a:p>
          <a:p>
            <a:r>
              <a:rPr lang="en-US" dirty="0"/>
              <a:t>SWOT analysis is a framework for identifying and analyzing an organization's strengths, weaknesses, opportunities and threats.</a:t>
            </a:r>
          </a:p>
          <a:p>
            <a:r>
              <a:rPr lang="en-US" dirty="0"/>
              <a:t>The primary goal of SWOT analysis is to increase awareness of the factors that go into making a business decision or establishing a business strategy.</a:t>
            </a:r>
          </a:p>
          <a:p>
            <a:pPr marL="0" indent="0">
              <a:buNone/>
            </a:pPr>
            <a:r>
              <a:rPr lang="en-US" sz="3300" b="1" dirty="0"/>
              <a:t>5Cs analysis</a:t>
            </a:r>
          </a:p>
          <a:p>
            <a:r>
              <a:rPr lang="en-US" dirty="0"/>
              <a:t>5C Analysis is a marketing framework to analyze the environment in which a company operates.</a:t>
            </a:r>
          </a:p>
          <a:p>
            <a:r>
              <a:rPr lang="en-US" dirty="0"/>
              <a:t> It can provide insight into the key drivers of success, as well as the risk exposure to various environmental factors. </a:t>
            </a:r>
          </a:p>
          <a:p>
            <a:r>
              <a:rPr lang="en-US" dirty="0"/>
              <a:t>The 5Cs are Company, Collaborators, Customers, Competitors, and Context.</a:t>
            </a:r>
          </a:p>
          <a:p>
            <a:pPr marL="0" indent="0">
              <a:buNone/>
            </a:pPr>
            <a:r>
              <a:rPr lang="en-US" sz="3300" b="1" dirty="0"/>
              <a:t>Porter’s Five Forces</a:t>
            </a:r>
          </a:p>
          <a:p>
            <a:r>
              <a:rPr lang="en-US" sz="2700" dirty="0"/>
              <a:t>It identifies competition, new entrants into the industry, supplier power, buyer power, and the threat of substitute products and services in the market</a:t>
            </a:r>
          </a:p>
          <a:p>
            <a:r>
              <a:rPr lang="en-US" sz="2700" dirty="0"/>
              <a:t>Threat of new entrants, Bargaining power of buyers, Bargaining power of suppliers, Threat of new substitutes, and Competitive rivalry.</a:t>
            </a:r>
            <a:endParaRPr lang="en-US" sz="2700" b="1" dirty="0"/>
          </a:p>
        </p:txBody>
      </p:sp>
    </p:spTree>
    <p:extLst>
      <p:ext uri="{BB962C8B-B14F-4D97-AF65-F5344CB8AC3E}">
        <p14:creationId xmlns:p14="http://schemas.microsoft.com/office/powerpoint/2010/main" val="32575100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t>D1</a:t>
            </a:r>
            <a:r>
              <a:rPr lang="en-US" dirty="0"/>
              <a:t> Different market structures</a:t>
            </a:r>
          </a:p>
        </p:txBody>
      </p:sp>
      <p:sp>
        <p:nvSpPr>
          <p:cNvPr id="3" name="Content Placeholder 2"/>
          <p:cNvSpPr>
            <a:spLocks noGrp="1"/>
          </p:cNvSpPr>
          <p:nvPr>
            <p:ph idx="1"/>
          </p:nvPr>
        </p:nvSpPr>
        <p:spPr>
          <a:xfrm>
            <a:off x="838200" y="1545465"/>
            <a:ext cx="10515600" cy="4828237"/>
          </a:xfrm>
        </p:spPr>
        <p:txBody>
          <a:bodyPr>
            <a:normAutofit fontScale="77500" lnSpcReduction="20000"/>
          </a:bodyPr>
          <a:lstStyle/>
          <a:p>
            <a:pPr marL="0" indent="0">
              <a:buNone/>
            </a:pPr>
            <a:r>
              <a:rPr lang="en-US" sz="3300" b="1" dirty="0"/>
              <a:t>Market structures</a:t>
            </a:r>
          </a:p>
          <a:p>
            <a:r>
              <a:rPr lang="en-US" dirty="0"/>
              <a:t>Market structure refers to the way that various industries are classified and differentiated in accordance with their degree and nature of competition for products and services</a:t>
            </a:r>
          </a:p>
          <a:p>
            <a:r>
              <a:rPr lang="en-US" dirty="0"/>
              <a:t>According to economic theory, market structure describes how firms are differentiated and categorized by the types of products they sell and how those items influence their operations.</a:t>
            </a:r>
          </a:p>
          <a:p>
            <a:r>
              <a:rPr lang="en-US" dirty="0"/>
              <a:t>A market structure helps us to understand what differentiates markets from one another.</a:t>
            </a:r>
          </a:p>
          <a:p>
            <a:pPr marL="0" indent="0">
              <a:buNone/>
            </a:pPr>
            <a:r>
              <a:rPr lang="en-US" sz="3300" b="1" dirty="0"/>
              <a:t>Perfect competition</a:t>
            </a:r>
          </a:p>
          <a:p>
            <a:r>
              <a:rPr lang="en-US" dirty="0"/>
              <a:t>Perfect competition, a theoretical market structure that features no barriers to entry, an unlimited number of producers and consumers, and a perfectly elastic demand curve.</a:t>
            </a:r>
          </a:p>
          <a:p>
            <a:r>
              <a:rPr lang="en-US" dirty="0"/>
              <a:t>There are very many firms, each of which represents an infinitesimal share of the market.</a:t>
            </a:r>
          </a:p>
          <a:p>
            <a:r>
              <a:rPr lang="en-US" dirty="0"/>
              <a:t>In a perfectly competitive market, if any firm is able to earn an economic profit, other firms will immediately enter the market, driving economic profit to zero.</a:t>
            </a:r>
            <a:endParaRPr lang="en-US" b="1" dirty="0"/>
          </a:p>
          <a:p>
            <a:pPr marL="0" indent="0">
              <a:buNone/>
            </a:pPr>
            <a:r>
              <a:rPr lang="en-US" sz="3300" b="1" dirty="0"/>
              <a:t>Imperfect competition</a:t>
            </a:r>
          </a:p>
          <a:p>
            <a:r>
              <a:rPr lang="en-US" dirty="0"/>
              <a:t>The imperfectly competitive structure is quite identical to the realistic market conditions where some monopolistic competitors, monopolists, oligopolists and duopolists exist and dominate the market conditions. </a:t>
            </a:r>
          </a:p>
          <a:p>
            <a:r>
              <a:rPr lang="en-US" dirty="0"/>
              <a:t>The elements of Market Structure include the number and size distribution of firms, entry conditions, and the extent of differentiation</a:t>
            </a:r>
            <a:endParaRPr lang="en-US" b="1" dirty="0"/>
          </a:p>
        </p:txBody>
      </p:sp>
    </p:spTree>
    <p:extLst>
      <p:ext uri="{BB962C8B-B14F-4D97-AF65-F5344CB8AC3E}">
        <p14:creationId xmlns:p14="http://schemas.microsoft.com/office/powerpoint/2010/main" val="53334785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t>D1</a:t>
            </a:r>
            <a:r>
              <a:rPr lang="en-US" dirty="0"/>
              <a:t> Different market structures</a:t>
            </a:r>
          </a:p>
        </p:txBody>
      </p:sp>
      <p:sp>
        <p:nvSpPr>
          <p:cNvPr id="3" name="Content Placeholder 2"/>
          <p:cNvSpPr>
            <a:spLocks noGrp="1"/>
          </p:cNvSpPr>
          <p:nvPr>
            <p:ph idx="1"/>
          </p:nvPr>
        </p:nvSpPr>
        <p:spPr>
          <a:xfrm>
            <a:off x="838200" y="1481070"/>
            <a:ext cx="10515600" cy="4997003"/>
          </a:xfrm>
        </p:spPr>
        <p:txBody>
          <a:bodyPr>
            <a:normAutofit fontScale="85000" lnSpcReduction="20000"/>
          </a:bodyPr>
          <a:lstStyle/>
          <a:p>
            <a:pPr marL="0" indent="0">
              <a:buNone/>
            </a:pPr>
            <a:r>
              <a:rPr lang="en-US" b="1" dirty="0"/>
              <a:t>Features of different market structures</a:t>
            </a:r>
          </a:p>
          <a:p>
            <a:r>
              <a:rPr lang="en-US" dirty="0"/>
              <a:t>The elements of Market Structure include the number and size distribution of firms, entry conditions, and the extent of differentiation. </a:t>
            </a:r>
          </a:p>
          <a:p>
            <a:r>
              <a:rPr lang="en-US" dirty="0"/>
              <a:t>These somewhat abstract concerns tend to determine some but not all details of a specific concrete market system where buyers and sellers actually meet and commit to trade.</a:t>
            </a:r>
            <a:endParaRPr lang="en-US" b="1" dirty="0"/>
          </a:p>
          <a:p>
            <a:pPr marL="0" indent="0">
              <a:buNone/>
            </a:pPr>
            <a:r>
              <a:rPr lang="en-US" b="1" dirty="0"/>
              <a:t>number of firms</a:t>
            </a:r>
          </a:p>
          <a:p>
            <a:r>
              <a:rPr lang="en-US" dirty="0"/>
              <a:t>A firm is a for-profit business organization—such as a corporation, limited liability company (LLC), or partnership—that provides professional services</a:t>
            </a:r>
            <a:endParaRPr lang="en-US" b="1" dirty="0"/>
          </a:p>
          <a:p>
            <a:r>
              <a:rPr lang="en-US" dirty="0"/>
              <a:t>The number and relative size of firms in an industry is the definition of market structure. The market structure determines the market power that firms in the industry have</a:t>
            </a:r>
            <a:endParaRPr lang="en-US" b="1" dirty="0"/>
          </a:p>
          <a:p>
            <a:pPr marL="0" indent="0">
              <a:buNone/>
            </a:pPr>
            <a:r>
              <a:rPr lang="en-US" b="1" dirty="0"/>
              <a:t>freedom of entry</a:t>
            </a:r>
          </a:p>
          <a:p>
            <a:r>
              <a:rPr lang="en-US" dirty="0"/>
              <a:t>"Freedom of entry" indicates that there are no restrictions on the entry of new business owners into the industry.</a:t>
            </a:r>
          </a:p>
          <a:p>
            <a:r>
              <a:rPr lang="en-US" dirty="0"/>
              <a:t>The new firms are willing to enter the market when the existing firms are earning abnormal profits.</a:t>
            </a:r>
            <a:endParaRPr lang="en-US" b="1" dirty="0"/>
          </a:p>
          <a:p>
            <a:pPr marL="0" indent="0">
              <a:buNone/>
            </a:pPr>
            <a:r>
              <a:rPr lang="en-US" b="1" dirty="0"/>
              <a:t>nature of product</a:t>
            </a:r>
          </a:p>
          <a:p>
            <a:r>
              <a:rPr lang="en-US" dirty="0"/>
              <a:t>While products can either be tangible or intangible, services are intangible. The differences between products and services are based on different factors, including tangibility, perishability, variability, and heterogeneity</a:t>
            </a:r>
          </a:p>
          <a:p>
            <a:r>
              <a:rPr lang="en-US" dirty="0"/>
              <a:t>Nature of products must be considered in terms of the total product offering</a:t>
            </a:r>
          </a:p>
        </p:txBody>
      </p:sp>
    </p:spTree>
    <p:extLst>
      <p:ext uri="{BB962C8B-B14F-4D97-AF65-F5344CB8AC3E}">
        <p14:creationId xmlns:p14="http://schemas.microsoft.com/office/powerpoint/2010/main" val="2872037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t>A1</a:t>
            </a:r>
            <a:r>
              <a:rPr lang="en-US" dirty="0"/>
              <a:t> FEATURES OF BUSINESSES </a:t>
            </a:r>
          </a:p>
        </p:txBody>
      </p:sp>
      <p:sp>
        <p:nvSpPr>
          <p:cNvPr id="5" name="Content Placeholder 4"/>
          <p:cNvSpPr>
            <a:spLocks noGrp="1"/>
          </p:cNvSpPr>
          <p:nvPr>
            <p:ph idx="1"/>
          </p:nvPr>
        </p:nvSpPr>
        <p:spPr>
          <a:xfrm>
            <a:off x="678543" y="2067059"/>
            <a:ext cx="10515600" cy="4790941"/>
          </a:xfrm>
        </p:spPr>
        <p:txBody>
          <a:bodyPr>
            <a:normAutofit fontScale="85000" lnSpcReduction="20000"/>
          </a:bodyPr>
          <a:lstStyle/>
          <a:p>
            <a:pPr marL="0" indent="0">
              <a:buNone/>
            </a:pPr>
            <a:r>
              <a:rPr lang="en-US" b="1" dirty="0"/>
              <a:t>Ownership:</a:t>
            </a:r>
          </a:p>
          <a:p>
            <a:r>
              <a:rPr lang="en-US" dirty="0"/>
              <a:t>a liability can be anything that your company takes responsibility for. The term liability may commonly be used to describe a company's legal obligation or risk.</a:t>
            </a:r>
            <a:endParaRPr lang="en-US" b="1" dirty="0"/>
          </a:p>
          <a:p>
            <a:pPr marL="0" indent="0">
              <a:buNone/>
            </a:pPr>
            <a:r>
              <a:rPr lang="en-US" b="1" dirty="0"/>
              <a:t>Liability:</a:t>
            </a:r>
          </a:p>
          <a:p>
            <a:r>
              <a:rPr lang="en-US" dirty="0"/>
              <a:t>a liability can be anything that your company takes responsibility for. The term liability may commonly be used to describe a company's legal obligation or risk.</a:t>
            </a:r>
          </a:p>
          <a:p>
            <a:pPr marL="0" indent="0">
              <a:buNone/>
            </a:pPr>
            <a:r>
              <a:rPr lang="en-US" b="1" dirty="0"/>
              <a:t>Ownership and Liability:</a:t>
            </a:r>
          </a:p>
          <a:p>
            <a:r>
              <a:rPr lang="en-US" dirty="0"/>
              <a:t>Ownership liability is the extent to which the owners of a business are personally responsible for business debts. </a:t>
            </a:r>
          </a:p>
          <a:p>
            <a:pPr marL="0" indent="0">
              <a:buNone/>
            </a:pPr>
            <a:r>
              <a:rPr lang="en-US" b="1" dirty="0"/>
              <a:t>Unlimited Liability:</a:t>
            </a:r>
          </a:p>
          <a:p>
            <a:r>
              <a:rPr lang="en-US" dirty="0"/>
              <a:t>With unlimited liability, such as found in proprietorships and partnerships, the owners of the business are personally responsible for company debts.</a:t>
            </a:r>
          </a:p>
          <a:p>
            <a:r>
              <a:rPr lang="en-US" dirty="0"/>
              <a:t> Unlimited liability tends to keep proprietorships and partnerships relatively small.</a:t>
            </a:r>
          </a:p>
          <a:p>
            <a:pPr marL="0" indent="0">
              <a:buNone/>
            </a:pPr>
            <a:r>
              <a:rPr lang="en-US" b="1" dirty="0"/>
              <a:t>Limited Liability:</a:t>
            </a:r>
          </a:p>
          <a:p>
            <a:r>
              <a:rPr lang="en-US" dirty="0"/>
              <a:t> With limited liability, a characteristic of corporations, the owners (shareholders) are only liable for the value of their stock holdings.</a:t>
            </a:r>
          </a:p>
          <a:p>
            <a:r>
              <a:rPr lang="en-US" dirty="0"/>
              <a:t>Limited liability allows corporations to be significantly larger.</a:t>
            </a:r>
          </a:p>
        </p:txBody>
      </p:sp>
    </p:spTree>
    <p:extLst>
      <p:ext uri="{BB962C8B-B14F-4D97-AF65-F5344CB8AC3E}">
        <p14:creationId xmlns:p14="http://schemas.microsoft.com/office/powerpoint/2010/main" val="13262909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7425"/>
            <a:ext cx="10515600" cy="1223493"/>
          </a:xfrm>
        </p:spPr>
        <p:txBody>
          <a:bodyPr>
            <a:normAutofit fontScale="90000"/>
          </a:bodyPr>
          <a:lstStyle/>
          <a:p>
            <a:r>
              <a:rPr lang="en-US" sz="4800" b="1" dirty="0"/>
              <a:t>D2</a:t>
            </a:r>
            <a:r>
              <a:rPr lang="en-US" dirty="0"/>
              <a:t> Relationship between demand, supply and price</a:t>
            </a:r>
          </a:p>
        </p:txBody>
      </p:sp>
      <p:sp>
        <p:nvSpPr>
          <p:cNvPr id="3" name="Content Placeholder 2"/>
          <p:cNvSpPr>
            <a:spLocks noGrp="1"/>
          </p:cNvSpPr>
          <p:nvPr>
            <p:ph idx="1"/>
          </p:nvPr>
        </p:nvSpPr>
        <p:spPr>
          <a:xfrm>
            <a:off x="838200" y="1390918"/>
            <a:ext cx="10515600" cy="5344733"/>
          </a:xfrm>
        </p:spPr>
        <p:txBody>
          <a:bodyPr>
            <a:normAutofit/>
          </a:bodyPr>
          <a:lstStyle/>
          <a:p>
            <a:pPr marL="0" indent="0">
              <a:buNone/>
            </a:pPr>
            <a:r>
              <a:rPr lang="en-US" b="1" dirty="0"/>
              <a:t>Influences on demand</a:t>
            </a:r>
          </a:p>
          <a:p>
            <a:r>
              <a:rPr lang="en-US" dirty="0"/>
              <a:t>Demand is generally considered to slope downward: at higher prices, consumers buy less</a:t>
            </a:r>
            <a:endParaRPr lang="en-US" b="1" dirty="0"/>
          </a:p>
          <a:p>
            <a:pPr marL="0" indent="0">
              <a:buNone/>
            </a:pPr>
            <a:r>
              <a:rPr lang="en-US" b="1" dirty="0"/>
              <a:t>Affordability</a:t>
            </a:r>
          </a:p>
          <a:p>
            <a:r>
              <a:rPr lang="en-US" dirty="0"/>
              <a:t>Higher prices create lower demand and lower prices create higher demand</a:t>
            </a:r>
          </a:p>
          <a:p>
            <a:r>
              <a:rPr lang="en-US" dirty="0"/>
              <a:t>The more affordable the product is in the market, the more demand it has</a:t>
            </a:r>
          </a:p>
          <a:p>
            <a:pPr marL="0" indent="0">
              <a:buNone/>
            </a:pPr>
            <a:r>
              <a:rPr lang="en-US" b="1" dirty="0"/>
              <a:t>Competition</a:t>
            </a:r>
          </a:p>
          <a:p>
            <a:r>
              <a:rPr lang="en-US" dirty="0"/>
              <a:t>Competition can constrain buyers and sellers to be price-takers.</a:t>
            </a:r>
          </a:p>
          <a:p>
            <a:r>
              <a:rPr lang="en-US" dirty="0"/>
              <a:t>The interaction of supply and demand determines a market equilibrium in which both buyers and sellers are price-takers, called a competitive equilibrium</a:t>
            </a:r>
            <a:endParaRPr lang="en-US" b="1" dirty="0"/>
          </a:p>
        </p:txBody>
      </p:sp>
    </p:spTree>
    <p:extLst>
      <p:ext uri="{BB962C8B-B14F-4D97-AF65-F5344CB8AC3E}">
        <p14:creationId xmlns:p14="http://schemas.microsoft.com/office/powerpoint/2010/main" val="6990054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b="1" dirty="0"/>
              <a:t>D2</a:t>
            </a:r>
            <a:r>
              <a:rPr lang="en-US" dirty="0"/>
              <a:t> Relationship between demand, supply and price</a:t>
            </a:r>
          </a:p>
        </p:txBody>
      </p:sp>
      <p:sp>
        <p:nvSpPr>
          <p:cNvPr id="3" name="Content Placeholder 2"/>
          <p:cNvSpPr>
            <a:spLocks noGrp="1"/>
          </p:cNvSpPr>
          <p:nvPr>
            <p:ph idx="1"/>
          </p:nvPr>
        </p:nvSpPr>
        <p:spPr/>
        <p:txBody>
          <a:bodyPr>
            <a:normAutofit fontScale="92500" lnSpcReduction="10000"/>
          </a:bodyPr>
          <a:lstStyle/>
          <a:p>
            <a:pPr marL="0" indent="0">
              <a:buNone/>
            </a:pPr>
            <a:r>
              <a:rPr lang="en-US" b="1" dirty="0"/>
              <a:t>Availability of substitutes</a:t>
            </a:r>
          </a:p>
          <a:p>
            <a:r>
              <a:rPr lang="en-US" dirty="0"/>
              <a:t>The availability of alternatives or substitute goods can affect demand elasticity. </a:t>
            </a:r>
          </a:p>
          <a:p>
            <a:r>
              <a:rPr lang="en-US" dirty="0"/>
              <a:t>The demand for goods or services with many substitutes is highly price elastic; a small increase in the price levels of goods causes consumers to buy its substitutes</a:t>
            </a:r>
            <a:endParaRPr lang="en-US" b="1" dirty="0"/>
          </a:p>
          <a:p>
            <a:pPr marL="0" indent="0">
              <a:buNone/>
            </a:pPr>
            <a:r>
              <a:rPr lang="en-US" b="1" dirty="0"/>
              <a:t>Level of gross domestic product (GDP)</a:t>
            </a:r>
          </a:p>
          <a:p>
            <a:r>
              <a:rPr lang="en-US" dirty="0"/>
              <a:t>An increase in GDP will raise the demand for money because people will need more money to make the transactions necessary to purchase the new GDP</a:t>
            </a:r>
            <a:endParaRPr lang="en-US" b="1" dirty="0"/>
          </a:p>
          <a:p>
            <a:pPr marL="0" indent="0">
              <a:buNone/>
            </a:pPr>
            <a:r>
              <a:rPr lang="en-US" sz="2900" b="1" dirty="0"/>
              <a:t>Needs and aspirations of consumers</a:t>
            </a:r>
          </a:p>
          <a:p>
            <a:r>
              <a:rPr lang="en-US" dirty="0"/>
              <a:t>Consumer expectations cause people to demand either more or less of a good. A change in the total number of consumers causes the entire demand curve to shift right or left.</a:t>
            </a:r>
            <a:endParaRPr lang="en-US" b="1" dirty="0"/>
          </a:p>
          <a:p>
            <a:endParaRPr lang="en-US" dirty="0"/>
          </a:p>
        </p:txBody>
      </p:sp>
    </p:spTree>
    <p:extLst>
      <p:ext uri="{BB962C8B-B14F-4D97-AF65-F5344CB8AC3E}">
        <p14:creationId xmlns:p14="http://schemas.microsoft.com/office/powerpoint/2010/main" val="377822283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93974"/>
          </a:xfrm>
        </p:spPr>
        <p:txBody>
          <a:bodyPr>
            <a:normAutofit fontScale="90000"/>
          </a:bodyPr>
          <a:lstStyle/>
          <a:p>
            <a:r>
              <a:rPr lang="en-US" sz="4800" b="1" dirty="0"/>
              <a:t>D2</a:t>
            </a:r>
            <a:r>
              <a:rPr lang="en-US" dirty="0"/>
              <a:t> Relationship between demand, supply and price</a:t>
            </a:r>
          </a:p>
        </p:txBody>
      </p:sp>
      <p:sp>
        <p:nvSpPr>
          <p:cNvPr id="3" name="Content Placeholder 2"/>
          <p:cNvSpPr>
            <a:spLocks noGrp="1"/>
          </p:cNvSpPr>
          <p:nvPr>
            <p:ph idx="1"/>
          </p:nvPr>
        </p:nvSpPr>
        <p:spPr>
          <a:xfrm>
            <a:off x="838200" y="1558344"/>
            <a:ext cx="10515600" cy="4365937"/>
          </a:xfrm>
        </p:spPr>
        <p:txBody>
          <a:bodyPr>
            <a:noAutofit/>
          </a:bodyPr>
          <a:lstStyle/>
          <a:p>
            <a:pPr marL="0" indent="0">
              <a:buNone/>
            </a:pPr>
            <a:r>
              <a:rPr lang="en-US" sz="1400" b="1" dirty="0"/>
              <a:t>Influences on supply</a:t>
            </a:r>
          </a:p>
          <a:p>
            <a:r>
              <a:rPr lang="en-US" sz="1400" dirty="0"/>
              <a:t>The market structure affects the supply of different commodities in the market. </a:t>
            </a:r>
          </a:p>
          <a:p>
            <a:r>
              <a:rPr lang="en-US" sz="1400" dirty="0"/>
              <a:t>When the competition is high there is a high supply of commodity as different companies try to dominate the markets and it also creates barriers to entry for the companies that intend to join that market</a:t>
            </a:r>
            <a:endParaRPr lang="en-US" sz="1400" b="1" dirty="0"/>
          </a:p>
          <a:p>
            <a:pPr marL="0" indent="0">
              <a:buNone/>
            </a:pPr>
            <a:r>
              <a:rPr lang="en-US" sz="1400" b="1" dirty="0"/>
              <a:t>Availability of raw materials and labor </a:t>
            </a:r>
          </a:p>
          <a:p>
            <a:r>
              <a:rPr lang="en-US" sz="1400" dirty="0"/>
              <a:t>The companies must be able to maintain the availability of raw materials inventory to ensure the good flow of production process with good quality, proper time, and effective cost. </a:t>
            </a:r>
          </a:p>
          <a:p>
            <a:r>
              <a:rPr lang="en-US" sz="1400" dirty="0"/>
              <a:t>Too many inventories will harm the companies, since they have to invest capital and spend lots of expenses for the inventorying process</a:t>
            </a:r>
            <a:endParaRPr lang="en-US" sz="1400" b="1" dirty="0"/>
          </a:p>
          <a:p>
            <a:pPr marL="0" indent="0">
              <a:buNone/>
            </a:pPr>
            <a:r>
              <a:rPr lang="en-US" sz="1400" b="1" dirty="0"/>
              <a:t>Logistics</a:t>
            </a:r>
          </a:p>
          <a:p>
            <a:r>
              <a:rPr lang="en-US" sz="1400" dirty="0"/>
              <a:t>Logistics refers to the overall process of managing how resources are acquired, stored, and transported to their final destination</a:t>
            </a:r>
          </a:p>
          <a:p>
            <a:pPr marL="0" indent="0">
              <a:buNone/>
            </a:pPr>
            <a:endParaRPr lang="en-US" sz="1400" b="1" dirty="0"/>
          </a:p>
        </p:txBody>
      </p:sp>
    </p:spTree>
    <p:extLst>
      <p:ext uri="{BB962C8B-B14F-4D97-AF65-F5344CB8AC3E}">
        <p14:creationId xmlns:p14="http://schemas.microsoft.com/office/powerpoint/2010/main" val="131409539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b="1" dirty="0"/>
              <a:t>D2</a:t>
            </a:r>
            <a:r>
              <a:rPr lang="en-US" dirty="0"/>
              <a:t> Relationship between demand, supply and price</a:t>
            </a:r>
          </a:p>
        </p:txBody>
      </p:sp>
      <p:sp>
        <p:nvSpPr>
          <p:cNvPr id="3" name="Content Placeholder 2"/>
          <p:cNvSpPr>
            <a:spLocks noGrp="1"/>
          </p:cNvSpPr>
          <p:nvPr>
            <p:ph idx="1"/>
          </p:nvPr>
        </p:nvSpPr>
        <p:spPr/>
        <p:txBody>
          <a:bodyPr>
            <a:normAutofit fontScale="92500" lnSpcReduction="20000"/>
          </a:bodyPr>
          <a:lstStyle/>
          <a:p>
            <a:pPr marL="0" indent="0">
              <a:buNone/>
            </a:pPr>
            <a:r>
              <a:rPr lang="en-US" b="1" dirty="0"/>
              <a:t>Ability to produce profitably</a:t>
            </a:r>
          </a:p>
          <a:p>
            <a:r>
              <a:rPr lang="en-US" dirty="0"/>
              <a:t>a company's profitability is the extent to which its total income exceeds its total expenses for any given period.</a:t>
            </a:r>
            <a:endParaRPr lang="en-US" b="1" dirty="0"/>
          </a:p>
          <a:p>
            <a:pPr marL="0" indent="0">
              <a:buNone/>
            </a:pPr>
            <a:r>
              <a:rPr lang="en-US" b="1" dirty="0"/>
              <a:t>Competition for raw materials</a:t>
            </a:r>
          </a:p>
          <a:p>
            <a:r>
              <a:rPr lang="en-US" dirty="0"/>
              <a:t>Companies are often very strategic in how they obtain raw materials. For many, it makes most financial sense to work closely with a reliable third-party that collects and distributes the raw materials. </a:t>
            </a:r>
          </a:p>
          <a:p>
            <a:r>
              <a:rPr lang="en-US" dirty="0"/>
              <a:t>It may be more efficient for companies to establish production facilities that directly collect the raw materials.</a:t>
            </a:r>
            <a:endParaRPr lang="en-US" b="1" dirty="0"/>
          </a:p>
          <a:p>
            <a:pPr marL="0" indent="0">
              <a:buNone/>
            </a:pPr>
            <a:r>
              <a:rPr lang="en-US" b="1" dirty="0"/>
              <a:t>Government support</a:t>
            </a:r>
          </a:p>
          <a:p>
            <a:r>
              <a:rPr lang="en-US" dirty="0"/>
              <a:t>Government provides public goods, public services, and transfer payments to households and firms in exchange for tax payments</a:t>
            </a:r>
            <a:endParaRPr lang="en-US" b="1" dirty="0"/>
          </a:p>
          <a:p>
            <a:endParaRPr lang="en-US" dirty="0"/>
          </a:p>
        </p:txBody>
      </p:sp>
    </p:spTree>
    <p:extLst>
      <p:ext uri="{BB962C8B-B14F-4D97-AF65-F5344CB8AC3E}">
        <p14:creationId xmlns:p14="http://schemas.microsoft.com/office/powerpoint/2010/main" val="219574064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b="1" dirty="0"/>
              <a:t>D2</a:t>
            </a:r>
            <a:r>
              <a:rPr lang="en-US" dirty="0"/>
              <a:t> Relationship between demand, supply and price</a:t>
            </a:r>
          </a:p>
        </p:txBody>
      </p:sp>
      <p:sp>
        <p:nvSpPr>
          <p:cNvPr id="3" name="Content Placeholder 2"/>
          <p:cNvSpPr>
            <a:spLocks noGrp="1"/>
          </p:cNvSpPr>
          <p:nvPr>
            <p:ph idx="1"/>
          </p:nvPr>
        </p:nvSpPr>
        <p:spPr/>
        <p:txBody>
          <a:bodyPr>
            <a:normAutofit/>
          </a:bodyPr>
          <a:lstStyle/>
          <a:p>
            <a:pPr marL="0" indent="0">
              <a:buNone/>
            </a:pPr>
            <a:r>
              <a:rPr lang="en-US" b="1" dirty="0"/>
              <a:t>Elasticity</a:t>
            </a:r>
          </a:p>
          <a:p>
            <a:r>
              <a:rPr lang="en-US" dirty="0"/>
              <a:t>Prices can change for many reasons (technology, consumer preference, weather conditions). </a:t>
            </a:r>
          </a:p>
          <a:p>
            <a:r>
              <a:rPr lang="en-US" dirty="0"/>
              <a:t>The relationship between the supply and demand for a good (or service) and changes in price is called elasticity.</a:t>
            </a:r>
            <a:endParaRPr lang="en-US" b="1" dirty="0"/>
          </a:p>
          <a:p>
            <a:pPr marL="0" indent="0">
              <a:buNone/>
            </a:pPr>
            <a:r>
              <a:rPr lang="en-US" b="1" dirty="0"/>
              <a:t>Price elasticity of demand</a:t>
            </a:r>
          </a:p>
          <a:p>
            <a:r>
              <a:rPr lang="en-US" dirty="0"/>
              <a:t>Demand for many goods is very sensitive to price. Think steak. If the price of steak rises, consumers may quickly buy a cheaper cut of beef or switch to another meat. Steak is an elastic good.</a:t>
            </a:r>
            <a:endParaRPr lang="en-US" b="1" dirty="0"/>
          </a:p>
        </p:txBody>
      </p:sp>
    </p:spTree>
    <p:extLst>
      <p:ext uri="{BB962C8B-B14F-4D97-AF65-F5344CB8AC3E}">
        <p14:creationId xmlns:p14="http://schemas.microsoft.com/office/powerpoint/2010/main" val="331182077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t>D3</a:t>
            </a:r>
            <a:r>
              <a:rPr lang="en-US" dirty="0"/>
              <a:t> Pricing and output decisions</a:t>
            </a:r>
          </a:p>
        </p:txBody>
      </p:sp>
      <p:sp>
        <p:nvSpPr>
          <p:cNvPr id="3" name="Content Placeholder 2"/>
          <p:cNvSpPr>
            <a:spLocks noGrp="1"/>
          </p:cNvSpPr>
          <p:nvPr>
            <p:ph idx="1"/>
          </p:nvPr>
        </p:nvSpPr>
        <p:spPr>
          <a:xfrm>
            <a:off x="916546" y="1690688"/>
            <a:ext cx="10515600" cy="4351338"/>
          </a:xfrm>
        </p:spPr>
        <p:txBody>
          <a:bodyPr>
            <a:normAutofit fontScale="92500" lnSpcReduction="10000"/>
          </a:bodyPr>
          <a:lstStyle/>
          <a:p>
            <a:pPr marL="0" indent="0">
              <a:buNone/>
            </a:pPr>
            <a:r>
              <a:rPr lang="en-US" b="1" dirty="0"/>
              <a:t>Impact on pricing and output decisions in different market structures</a:t>
            </a:r>
          </a:p>
          <a:p>
            <a:r>
              <a:rPr lang="en-US" dirty="0"/>
              <a:t>Pricing and output decisions focus on where to set the price for the product and how much quantity to supply.</a:t>
            </a:r>
          </a:p>
          <a:p>
            <a:r>
              <a:rPr lang="en-US" dirty="0"/>
              <a:t>A firm will choose to produce the quantity where marginal cost is equal to marginal revenue, or where the marginal cost and marginal revenue curves intersect.</a:t>
            </a:r>
          </a:p>
          <a:p>
            <a:r>
              <a:rPr lang="en-US" dirty="0"/>
              <a:t>A market structure where there are different sellers of the same product then the firm's price determination and the output decision depends upon the demand for their products.</a:t>
            </a:r>
          </a:p>
          <a:p>
            <a:r>
              <a:rPr lang="en-US" dirty="0"/>
              <a:t>It is the market structure where it has </a:t>
            </a:r>
            <a:r>
              <a:rPr lang="en-US" b="1" dirty="0"/>
              <a:t>monopoly</a:t>
            </a:r>
            <a:r>
              <a:rPr lang="en-US" dirty="0"/>
              <a:t> and is the sole provider then price determination and output decision lies by the firm because in a monopolistic market the firm is the price maker and they can charge whatever price they want and customer have to pay because customers will not have the choice to buy</a:t>
            </a:r>
          </a:p>
          <a:p>
            <a:r>
              <a:rPr lang="en-US" b="1" dirty="0"/>
              <a:t>In a competitive market </a:t>
            </a:r>
            <a:r>
              <a:rPr lang="en-US" dirty="0"/>
              <a:t>buyers actually determine the price and firm take the output decisions as compare to the demand for the product because every firm tries to offer lower prices to their customer to increase their market share.</a:t>
            </a:r>
          </a:p>
        </p:txBody>
      </p:sp>
    </p:spTree>
    <p:extLst>
      <p:ext uri="{BB962C8B-B14F-4D97-AF65-F5344CB8AC3E}">
        <p14:creationId xmlns:p14="http://schemas.microsoft.com/office/powerpoint/2010/main" val="153342883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b="1" dirty="0"/>
              <a:t>D3</a:t>
            </a:r>
            <a:r>
              <a:rPr lang="en-US" dirty="0"/>
              <a:t> Pricing and output decisions</a:t>
            </a:r>
          </a:p>
        </p:txBody>
      </p:sp>
      <p:sp>
        <p:nvSpPr>
          <p:cNvPr id="3" name="Content Placeholder 2"/>
          <p:cNvSpPr>
            <a:spLocks noGrp="1"/>
          </p:cNvSpPr>
          <p:nvPr>
            <p:ph idx="1"/>
          </p:nvPr>
        </p:nvSpPr>
        <p:spPr/>
        <p:txBody>
          <a:bodyPr/>
          <a:lstStyle/>
          <a:p>
            <a:pPr marL="0" indent="0">
              <a:buNone/>
            </a:pPr>
            <a:r>
              <a:rPr lang="en-US" b="1" dirty="0"/>
              <a:t>Reponses by business to pricing and output decisions of competitors in different market structures</a:t>
            </a:r>
          </a:p>
          <a:p>
            <a:r>
              <a:rPr lang="en-US" dirty="0"/>
              <a:t>Business managers are expected to make perfect decisions based on their knowledge and judgment. Since every economic activity in the market is measured as per price, it is important to know the concepts and theories related to pricing.</a:t>
            </a:r>
          </a:p>
          <a:p>
            <a:r>
              <a:rPr lang="en-US" dirty="0"/>
              <a:t>To implement competitive pricing, businesses must first research their competitors' prices. This can be done online or through market research firms</a:t>
            </a:r>
          </a:p>
          <a:p>
            <a:endParaRPr lang="en-US" b="1" dirty="0"/>
          </a:p>
        </p:txBody>
      </p:sp>
    </p:spTree>
    <p:extLst>
      <p:ext uri="{BB962C8B-B14F-4D97-AF65-F5344CB8AC3E}">
        <p14:creationId xmlns:p14="http://schemas.microsoft.com/office/powerpoint/2010/main" val="125650973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t>E1</a:t>
            </a:r>
            <a:r>
              <a:rPr lang="en-US" dirty="0"/>
              <a:t> Role of innovation and enterprise</a:t>
            </a:r>
          </a:p>
        </p:txBody>
      </p:sp>
      <p:sp>
        <p:nvSpPr>
          <p:cNvPr id="3" name="Content Placeholder 2"/>
          <p:cNvSpPr>
            <a:spLocks noGrp="1"/>
          </p:cNvSpPr>
          <p:nvPr>
            <p:ph idx="1"/>
          </p:nvPr>
        </p:nvSpPr>
        <p:spPr/>
        <p:txBody>
          <a:bodyPr>
            <a:normAutofit/>
          </a:bodyPr>
          <a:lstStyle/>
          <a:p>
            <a:pPr marL="0" indent="0">
              <a:buNone/>
            </a:pPr>
            <a:r>
              <a:rPr lang="en-US" b="1" dirty="0"/>
              <a:t>Innovation</a:t>
            </a:r>
          </a:p>
          <a:p>
            <a:r>
              <a:rPr lang="en-US" dirty="0"/>
              <a:t>Innovation plays a key role in introducing novelty to existing product lines or processes, leading to increased market share, revenue, and customer satisfaction.</a:t>
            </a:r>
          </a:p>
          <a:p>
            <a:r>
              <a:rPr lang="en-US" dirty="0"/>
              <a:t>Innovation is used to upgrade the operating systems of the business or to introduce modern technologies for automation.</a:t>
            </a:r>
          </a:p>
          <a:p>
            <a:r>
              <a:rPr lang="en-US" dirty="0"/>
              <a:t>For Example creative process, product or service development, new ways of increasing business efficiency or improving profitability, successfully exploiting a new idea, adding value to products, services or markets to differentiate the business from the competitors</a:t>
            </a:r>
          </a:p>
          <a:p>
            <a:r>
              <a:rPr lang="en-US" dirty="0"/>
              <a:t>All of these innovations can play a huge role in business success by promoting improved productivity, reduced costs and increased competitiveness</a:t>
            </a:r>
          </a:p>
          <a:p>
            <a:endParaRPr lang="en-US" dirty="0"/>
          </a:p>
        </p:txBody>
      </p:sp>
    </p:spTree>
    <p:extLst>
      <p:ext uri="{BB962C8B-B14F-4D97-AF65-F5344CB8AC3E}">
        <p14:creationId xmlns:p14="http://schemas.microsoft.com/office/powerpoint/2010/main" val="267979177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t>E1</a:t>
            </a:r>
            <a:r>
              <a:rPr lang="en-US" dirty="0"/>
              <a:t> Role of innovation and enterprise</a:t>
            </a:r>
          </a:p>
        </p:txBody>
      </p:sp>
      <p:sp>
        <p:nvSpPr>
          <p:cNvPr id="3" name="Content Placeholder 2"/>
          <p:cNvSpPr>
            <a:spLocks noGrp="1"/>
          </p:cNvSpPr>
          <p:nvPr>
            <p:ph idx="1"/>
          </p:nvPr>
        </p:nvSpPr>
        <p:spPr>
          <a:xfrm>
            <a:off x="464712" y="1803042"/>
            <a:ext cx="11306578" cy="4476951"/>
          </a:xfrm>
        </p:spPr>
        <p:txBody>
          <a:bodyPr>
            <a:normAutofit fontScale="62500" lnSpcReduction="20000"/>
          </a:bodyPr>
          <a:lstStyle/>
          <a:p>
            <a:pPr marL="0" indent="0">
              <a:buNone/>
            </a:pPr>
            <a:r>
              <a:rPr lang="en-US" sz="3200" b="1" dirty="0"/>
              <a:t>Enterprise</a:t>
            </a:r>
          </a:p>
          <a:p>
            <a:r>
              <a:rPr lang="en-US" dirty="0"/>
              <a:t>Enterprise is all about finding new business opportunities and taking advantage of them to make a profit.</a:t>
            </a:r>
            <a:endParaRPr lang="en-US" b="1" dirty="0"/>
          </a:p>
          <a:p>
            <a:pPr marL="0" indent="0">
              <a:buNone/>
            </a:pPr>
            <a:r>
              <a:rPr lang="en-US" sz="3200" b="1" dirty="0"/>
              <a:t>Creative</a:t>
            </a:r>
          </a:p>
          <a:p>
            <a:r>
              <a:rPr lang="en-US" dirty="0"/>
              <a:t>Creativity in business is a way of thinking that inspires, challenges, and helps people to find innovative solutions and create opportunities out of problems</a:t>
            </a:r>
            <a:endParaRPr lang="en-US" b="1" dirty="0"/>
          </a:p>
          <a:p>
            <a:pPr marL="0" indent="0">
              <a:buNone/>
            </a:pPr>
            <a:r>
              <a:rPr lang="en-US" sz="3200" b="1" dirty="0"/>
              <a:t>lateral </a:t>
            </a:r>
          </a:p>
          <a:p>
            <a:r>
              <a:rPr lang="en-US" dirty="0"/>
              <a:t>approaching subjects from alternative perspectives </a:t>
            </a:r>
          </a:p>
          <a:p>
            <a:pPr marL="0" indent="0">
              <a:buNone/>
            </a:pPr>
            <a:r>
              <a:rPr lang="en-US" sz="3200" b="1" dirty="0"/>
              <a:t>‘Blue sky’ thinking </a:t>
            </a:r>
          </a:p>
          <a:p>
            <a:r>
              <a:rPr lang="en-US" dirty="0"/>
              <a:t>approaching subjects with no restrictions on perspectives</a:t>
            </a:r>
          </a:p>
          <a:p>
            <a:pPr marL="0" indent="0">
              <a:buNone/>
            </a:pPr>
            <a:r>
              <a:rPr lang="en-US" sz="2900" b="1" dirty="0"/>
              <a:t>chance and serendipity</a:t>
            </a:r>
          </a:p>
          <a:p>
            <a:r>
              <a:rPr lang="en-US" dirty="0"/>
              <a:t>Serendipity means finding interesting or valuable things by chance.</a:t>
            </a:r>
          </a:p>
          <a:p>
            <a:r>
              <a:rPr lang="en-US" dirty="0"/>
              <a:t> It's what happens when we make unexpected connections and create possibilities that never existed before.” </a:t>
            </a:r>
          </a:p>
          <a:p>
            <a:pPr marL="0" indent="0">
              <a:buNone/>
            </a:pPr>
            <a:r>
              <a:rPr lang="en-US" sz="2900" b="1" dirty="0"/>
              <a:t>Intuition</a:t>
            </a:r>
          </a:p>
          <a:p>
            <a:r>
              <a:rPr lang="en-US" dirty="0"/>
              <a:t>Great leaders use their intuition to help with making large, small and everyday choices. They listen to their gut to quickly make solid decisions and formulate plans</a:t>
            </a:r>
            <a:endParaRPr lang="en-US" b="1" dirty="0"/>
          </a:p>
          <a:p>
            <a:pPr marL="0" indent="0">
              <a:buNone/>
            </a:pPr>
            <a:endParaRPr lang="en-US" b="1" dirty="0"/>
          </a:p>
        </p:txBody>
      </p:sp>
    </p:spTree>
    <p:extLst>
      <p:ext uri="{BB962C8B-B14F-4D97-AF65-F5344CB8AC3E}">
        <p14:creationId xmlns:p14="http://schemas.microsoft.com/office/powerpoint/2010/main" val="1364051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7426"/>
            <a:ext cx="10515600" cy="1171978"/>
          </a:xfrm>
        </p:spPr>
        <p:txBody>
          <a:bodyPr>
            <a:normAutofit fontScale="90000"/>
          </a:bodyPr>
          <a:lstStyle/>
          <a:p>
            <a:r>
              <a:rPr lang="en-US" sz="4800" b="1" dirty="0"/>
              <a:t>E2</a:t>
            </a:r>
            <a:r>
              <a:rPr lang="en-US" dirty="0"/>
              <a:t> Benefits and risks associated with innovation and enterprise</a:t>
            </a:r>
          </a:p>
        </p:txBody>
      </p:sp>
      <p:sp>
        <p:nvSpPr>
          <p:cNvPr id="3" name="Content Placeholder 2"/>
          <p:cNvSpPr>
            <a:spLocks noGrp="1"/>
          </p:cNvSpPr>
          <p:nvPr>
            <p:ph idx="1"/>
          </p:nvPr>
        </p:nvSpPr>
        <p:spPr>
          <a:xfrm>
            <a:off x="4378816" y="1223493"/>
            <a:ext cx="6974983" cy="4546242"/>
          </a:xfrm>
        </p:spPr>
        <p:txBody>
          <a:bodyPr/>
          <a:lstStyle/>
          <a:p>
            <a:pPr marL="0" indent="0">
              <a:buNone/>
            </a:pPr>
            <a:r>
              <a:rPr lang="en-US" b="1" dirty="0"/>
              <a:t>Benefits</a:t>
            </a:r>
          </a:p>
        </p:txBody>
      </p:sp>
      <p:graphicFrame>
        <p:nvGraphicFramePr>
          <p:cNvPr id="5" name="Table 4"/>
          <p:cNvGraphicFramePr>
            <a:graphicFrameLocks noGrp="1"/>
          </p:cNvGraphicFramePr>
          <p:nvPr>
            <p:extLst>
              <p:ext uri="{D42A27DB-BD31-4B8C-83A1-F6EECF244321}">
                <p14:modId xmlns:p14="http://schemas.microsoft.com/office/powerpoint/2010/main" val="2184445781"/>
              </p:ext>
            </p:extLst>
          </p:nvPr>
        </p:nvGraphicFramePr>
        <p:xfrm>
          <a:off x="6665891" y="1017432"/>
          <a:ext cx="4198512" cy="5510868"/>
        </p:xfrm>
        <a:graphic>
          <a:graphicData uri="http://schemas.openxmlformats.org/drawingml/2006/table">
            <a:tbl>
              <a:tblPr firstRow="1" bandRow="1">
                <a:tableStyleId>{5C22544A-7EE6-4342-B048-85BDC9FD1C3A}</a:tableStyleId>
              </a:tblPr>
              <a:tblGrid>
                <a:gridCol w="4198512">
                  <a:extLst>
                    <a:ext uri="{9D8B030D-6E8A-4147-A177-3AD203B41FA5}">
                      <a16:colId xmlns:a16="http://schemas.microsoft.com/office/drawing/2014/main" val="20000"/>
                    </a:ext>
                  </a:extLst>
                </a:gridCol>
              </a:tblGrid>
              <a:tr h="373618">
                <a:tc>
                  <a:txBody>
                    <a:bodyPr/>
                    <a:lstStyle/>
                    <a:p>
                      <a:r>
                        <a:rPr lang="en-US" dirty="0"/>
                        <a:t>INNOVATION AND ENTERPRISE</a:t>
                      </a:r>
                    </a:p>
                  </a:txBody>
                  <a:tcPr/>
                </a:tc>
                <a:extLst>
                  <a:ext uri="{0D108BD9-81ED-4DB2-BD59-A6C34878D82A}">
                    <a16:rowId xmlns:a16="http://schemas.microsoft.com/office/drawing/2014/main" val="10000"/>
                  </a:ext>
                </a:extLst>
              </a:tr>
              <a:tr h="1214259">
                <a:tc>
                  <a:txBody>
                    <a:bodyPr/>
                    <a:lstStyle/>
                    <a:p>
                      <a:pPr marL="285750" indent="-285750">
                        <a:buFont typeface="Arial" panose="020B0604020202020204" pitchFamily="34" charset="0"/>
                        <a:buChar char="•"/>
                      </a:pPr>
                      <a:r>
                        <a:rPr lang="en-US" sz="1800" b="1" i="0" kern="1200" dirty="0">
                          <a:solidFill>
                            <a:schemeClr val="dk1"/>
                          </a:solidFill>
                          <a:effectLst/>
                          <a:latin typeface="+mn-lt"/>
                          <a:ea typeface="+mn-ea"/>
                          <a:cs typeface="+mn-cs"/>
                        </a:rPr>
                        <a:t>Improved productivity &amp; reduced costs</a:t>
                      </a:r>
                    </a:p>
                    <a:p>
                      <a:r>
                        <a:rPr lang="en-US" sz="1800" b="0" i="0" kern="1200" dirty="0">
                          <a:solidFill>
                            <a:schemeClr val="dk1"/>
                          </a:solidFill>
                          <a:effectLst/>
                          <a:latin typeface="+mn-lt"/>
                          <a:ea typeface="+mn-ea"/>
                          <a:cs typeface="+mn-cs"/>
                        </a:rPr>
                        <a:t>A lot of process innovation is about reducing unit costs.</a:t>
                      </a:r>
                      <a:endParaRPr lang="en-US" dirty="0"/>
                    </a:p>
                  </a:txBody>
                  <a:tcPr/>
                </a:tc>
                <a:extLst>
                  <a:ext uri="{0D108BD9-81ED-4DB2-BD59-A6C34878D82A}">
                    <a16:rowId xmlns:a16="http://schemas.microsoft.com/office/drawing/2014/main" val="10001"/>
                  </a:ext>
                </a:extLst>
              </a:tr>
              <a:tr h="1214259">
                <a:tc>
                  <a:txBody>
                    <a:bodyPr/>
                    <a:lstStyle/>
                    <a:p>
                      <a:pPr marL="285750" indent="-285750">
                        <a:buFont typeface="Arial" panose="020B0604020202020204" pitchFamily="34" charset="0"/>
                        <a:buChar char="•"/>
                      </a:pPr>
                      <a:r>
                        <a:rPr lang="en-US" sz="1800" b="1" i="0" kern="1200" dirty="0">
                          <a:solidFill>
                            <a:schemeClr val="dk1"/>
                          </a:solidFill>
                          <a:effectLst/>
                          <a:latin typeface="+mn-lt"/>
                          <a:ea typeface="+mn-ea"/>
                          <a:cs typeface="+mn-cs"/>
                        </a:rPr>
                        <a:t>Better quality</a:t>
                      </a:r>
                    </a:p>
                    <a:p>
                      <a:r>
                        <a:rPr lang="en-US" sz="1800" b="0" i="0" kern="1200" dirty="0">
                          <a:solidFill>
                            <a:schemeClr val="dk1"/>
                          </a:solidFill>
                          <a:effectLst/>
                          <a:latin typeface="+mn-lt"/>
                          <a:ea typeface="+mn-ea"/>
                          <a:cs typeface="+mn-cs"/>
                        </a:rPr>
                        <a:t>better quality products and services are more likely to meet customer needs</a:t>
                      </a:r>
                      <a:endParaRPr lang="en-US" dirty="0"/>
                    </a:p>
                  </a:txBody>
                  <a:tcPr/>
                </a:tc>
                <a:extLst>
                  <a:ext uri="{0D108BD9-81ED-4DB2-BD59-A6C34878D82A}">
                    <a16:rowId xmlns:a16="http://schemas.microsoft.com/office/drawing/2014/main" val="10002"/>
                  </a:ext>
                </a:extLst>
              </a:tr>
              <a:tr h="1214259">
                <a:tc>
                  <a:txBody>
                    <a:bodyPr/>
                    <a:lstStyle/>
                    <a:p>
                      <a:pPr marL="285750" indent="-285750">
                        <a:buFont typeface="Arial" panose="020B0604020202020204" pitchFamily="34" charset="0"/>
                        <a:buChar char="•"/>
                      </a:pPr>
                      <a:r>
                        <a:rPr lang="en-US" sz="1800" b="1" i="0" kern="1200" dirty="0">
                          <a:solidFill>
                            <a:schemeClr val="dk1"/>
                          </a:solidFill>
                          <a:effectLst/>
                          <a:latin typeface="+mn-lt"/>
                          <a:ea typeface="+mn-ea"/>
                          <a:cs typeface="+mn-cs"/>
                        </a:rPr>
                        <a:t>Building a product range</a:t>
                      </a:r>
                    </a:p>
                    <a:p>
                      <a:r>
                        <a:rPr lang="en-US" sz="1800" b="0" i="0" kern="1200" dirty="0">
                          <a:solidFill>
                            <a:schemeClr val="dk1"/>
                          </a:solidFill>
                          <a:effectLst/>
                          <a:latin typeface="+mn-lt"/>
                          <a:ea typeface="+mn-ea"/>
                          <a:cs typeface="+mn-cs"/>
                        </a:rPr>
                        <a:t>A broader product range provides an opportunity for higher sales and profits</a:t>
                      </a:r>
                      <a:endParaRPr lang="en-US" dirty="0"/>
                    </a:p>
                  </a:txBody>
                  <a:tcPr/>
                </a:tc>
                <a:extLst>
                  <a:ext uri="{0D108BD9-81ED-4DB2-BD59-A6C34878D82A}">
                    <a16:rowId xmlns:a16="http://schemas.microsoft.com/office/drawing/2014/main" val="10003"/>
                  </a:ext>
                </a:extLst>
              </a:tr>
              <a:tr h="1494473">
                <a:tc>
                  <a:txBody>
                    <a:bodyPr/>
                    <a:lstStyle/>
                    <a:p>
                      <a:pPr marL="285750" indent="-285750">
                        <a:buFont typeface="Arial" panose="020B0604020202020204" pitchFamily="34" charset="0"/>
                        <a:buChar char="•"/>
                      </a:pPr>
                      <a:r>
                        <a:rPr lang="en-US" sz="1800" b="1" i="0" kern="1200" dirty="0">
                          <a:solidFill>
                            <a:schemeClr val="dk1"/>
                          </a:solidFill>
                          <a:effectLst/>
                          <a:latin typeface="+mn-lt"/>
                          <a:ea typeface="+mn-ea"/>
                          <a:cs typeface="+mn-cs"/>
                        </a:rPr>
                        <a:t>To handle legal and environmental issues</a:t>
                      </a:r>
                    </a:p>
                    <a:p>
                      <a:r>
                        <a:rPr lang="en-US" sz="1800" b="0" i="0" kern="1200" dirty="0">
                          <a:solidFill>
                            <a:schemeClr val="dk1"/>
                          </a:solidFill>
                          <a:effectLst/>
                          <a:latin typeface="+mn-lt"/>
                          <a:ea typeface="+mn-ea"/>
                          <a:cs typeface="+mn-cs"/>
                        </a:rPr>
                        <a:t>It might enable the business to reduce it carbon emissions, produce less waste </a:t>
                      </a:r>
                      <a:endParaRPr lang="en-US"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3948219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A1</a:t>
            </a:r>
            <a:r>
              <a:rPr lang="en-US" dirty="0"/>
              <a:t> FEATURES OF BUSINESSES</a:t>
            </a:r>
          </a:p>
        </p:txBody>
      </p:sp>
      <p:sp>
        <p:nvSpPr>
          <p:cNvPr id="3" name="Content Placeholder 2"/>
          <p:cNvSpPr>
            <a:spLocks noGrp="1"/>
          </p:cNvSpPr>
          <p:nvPr>
            <p:ph idx="1"/>
          </p:nvPr>
        </p:nvSpPr>
        <p:spPr>
          <a:xfrm>
            <a:off x="645017" y="1629179"/>
            <a:ext cx="10515600" cy="5228821"/>
          </a:xfrm>
        </p:spPr>
        <p:txBody>
          <a:bodyPr>
            <a:normAutofit fontScale="70000" lnSpcReduction="20000"/>
          </a:bodyPr>
          <a:lstStyle/>
          <a:p>
            <a:pPr marL="0" indent="0">
              <a:buNone/>
            </a:pPr>
            <a:r>
              <a:rPr lang="en-US" sz="2900" b="1" dirty="0"/>
              <a:t>Private:</a:t>
            </a:r>
          </a:p>
          <a:p>
            <a:r>
              <a:rPr lang="en-US" dirty="0"/>
              <a:t>the fact of being owned by a private individual or organization, rather than by the state or a public body.</a:t>
            </a:r>
          </a:p>
          <a:p>
            <a:r>
              <a:rPr lang="en-US" b="1" dirty="0"/>
              <a:t>For example</a:t>
            </a:r>
            <a:r>
              <a:rPr lang="en-US" dirty="0"/>
              <a:t>, Sole Trader, partnership, private limited company, public limited company, cooperative, limited and unlimited liability</a:t>
            </a:r>
          </a:p>
          <a:p>
            <a:r>
              <a:rPr lang="en-US" dirty="0"/>
              <a:t>A sole trader is a business that is owned and run by one person. Sole traders are usually start-ups or small businesses.</a:t>
            </a:r>
          </a:p>
          <a:p>
            <a:pPr marL="0" indent="0">
              <a:buNone/>
            </a:pPr>
            <a:r>
              <a:rPr lang="en-US" sz="2900" b="1" dirty="0"/>
              <a:t>Public:</a:t>
            </a:r>
          </a:p>
          <a:p>
            <a:r>
              <a:rPr lang="en-US" dirty="0"/>
              <a:t>ownership by the state; nationalization</a:t>
            </a:r>
          </a:p>
          <a:p>
            <a:r>
              <a:rPr lang="en-US" b="1" dirty="0"/>
              <a:t>For Example, </a:t>
            </a:r>
            <a:r>
              <a:rPr lang="en-US" dirty="0"/>
              <a:t>government department</a:t>
            </a:r>
          </a:p>
          <a:p>
            <a:r>
              <a:rPr lang="en-US" dirty="0"/>
              <a:t>government-owned railways, airlines, and utilities are examples of public ownership, but hospitals, highways and public schools are not.</a:t>
            </a:r>
          </a:p>
          <a:p>
            <a:r>
              <a:rPr lang="en-US" dirty="0"/>
              <a:t>A state-owned enterprise (SOE) is an entity formed by the government for the purpose of engaging in commercial activities.</a:t>
            </a:r>
          </a:p>
          <a:p>
            <a:pPr marL="0" indent="0">
              <a:buNone/>
            </a:pPr>
            <a:r>
              <a:rPr lang="en-US" sz="2900" b="1" dirty="0"/>
              <a:t>Not-for-Profit:</a:t>
            </a:r>
          </a:p>
          <a:p>
            <a:r>
              <a:rPr lang="en-US" dirty="0"/>
              <a:t>A non-profit ownership structure, unlike a for-profit company, does not include shareholders and does not determine ownership by a percentage of shares. </a:t>
            </a:r>
          </a:p>
          <a:p>
            <a:r>
              <a:rPr lang="en-US" b="1" dirty="0"/>
              <a:t>For Example</a:t>
            </a:r>
            <a:r>
              <a:rPr lang="en-US" dirty="0"/>
              <a:t>, charitable trust, voluntary.</a:t>
            </a:r>
          </a:p>
          <a:p>
            <a:pPr>
              <a:lnSpc>
                <a:spcPct val="120000"/>
              </a:lnSpc>
            </a:pPr>
            <a:r>
              <a:rPr lang="en-US" dirty="0"/>
              <a:t>Examples of a not-for-profit organization include social, recreational, or hobby groups (golf clubs, soccer clubs), certain amateur sports organizations (hockey associations, basketball leagues), and certain festival organizations (parades).</a:t>
            </a:r>
          </a:p>
          <a:p>
            <a:endParaRPr lang="en-US" dirty="0"/>
          </a:p>
          <a:p>
            <a:endParaRPr lang="en-US" dirty="0"/>
          </a:p>
        </p:txBody>
      </p:sp>
    </p:spTree>
    <p:extLst>
      <p:ext uri="{BB962C8B-B14F-4D97-AF65-F5344CB8AC3E}">
        <p14:creationId xmlns:p14="http://schemas.microsoft.com/office/powerpoint/2010/main" val="207001689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b="1" dirty="0"/>
              <a:t>E2</a:t>
            </a:r>
            <a:r>
              <a:rPr lang="en-US" dirty="0"/>
              <a:t> Benefits and risks associated with innovation and enterprise</a:t>
            </a:r>
          </a:p>
        </p:txBody>
      </p:sp>
      <p:sp>
        <p:nvSpPr>
          <p:cNvPr id="3" name="Content Placeholder 2"/>
          <p:cNvSpPr>
            <a:spLocks noGrp="1"/>
          </p:cNvSpPr>
          <p:nvPr>
            <p:ph idx="1"/>
          </p:nvPr>
        </p:nvSpPr>
        <p:spPr/>
        <p:txBody>
          <a:bodyPr>
            <a:normAutofit fontScale="77500" lnSpcReduction="20000"/>
          </a:bodyPr>
          <a:lstStyle/>
          <a:p>
            <a:pPr marL="0" indent="0">
              <a:buNone/>
            </a:pPr>
            <a:r>
              <a:rPr lang="en-US" sz="4000" b="1" dirty="0"/>
              <a:t>Risks</a:t>
            </a:r>
          </a:p>
          <a:p>
            <a:pPr marL="0" indent="0">
              <a:buNone/>
            </a:pPr>
            <a:r>
              <a:rPr lang="en-US" dirty="0"/>
              <a:t>A strategy of investing in R&amp;D and innovation can bring significant rewards, but it is not without risk.</a:t>
            </a:r>
          </a:p>
          <a:p>
            <a:pPr marL="0" indent="0">
              <a:buNone/>
            </a:pPr>
            <a:r>
              <a:rPr lang="en-US" b="1" dirty="0"/>
              <a:t>Competition</a:t>
            </a:r>
            <a:endParaRPr lang="en-US" dirty="0"/>
          </a:p>
          <a:p>
            <a:r>
              <a:rPr lang="en-US" dirty="0"/>
              <a:t>An innovation only confers a competitive advantage if competitors are not able to replicate it in their own businesses.</a:t>
            </a:r>
          </a:p>
          <a:p>
            <a:r>
              <a:rPr lang="en-US" dirty="0"/>
              <a:t>Whilst patents provide some legal protection, the reality is that many innovative products and processes are hard to protect</a:t>
            </a:r>
          </a:p>
          <a:p>
            <a:pPr marL="0" indent="0">
              <a:buNone/>
            </a:pPr>
            <a:r>
              <a:rPr lang="en-US" b="1" dirty="0"/>
              <a:t>Uncertain commercial returns</a:t>
            </a:r>
            <a:endParaRPr lang="en-US" dirty="0"/>
          </a:p>
          <a:p>
            <a:r>
              <a:rPr lang="en-US" dirty="0"/>
              <a:t>Much research is speculative and there is no guarantee of future revenues and profits.</a:t>
            </a:r>
          </a:p>
          <a:p>
            <a:r>
              <a:rPr lang="en-US" dirty="0"/>
              <a:t> The longer the development timescale the greater the risk that research is overtaken by competitors too.</a:t>
            </a:r>
          </a:p>
          <a:p>
            <a:pPr marL="0" indent="0">
              <a:buNone/>
            </a:pPr>
            <a:r>
              <a:rPr lang="en-US" b="1" dirty="0"/>
              <a:t>Availability of finance</a:t>
            </a:r>
          </a:p>
          <a:p>
            <a:r>
              <a:rPr lang="en-US" dirty="0"/>
              <a:t>for businesses that have limited cash resources, the opportunity cost of investing in R&amp;D can be very high.</a:t>
            </a:r>
          </a:p>
          <a:p>
            <a:pPr marL="0" indent="0">
              <a:buNone/>
            </a:pPr>
            <a:endParaRPr lang="en-US" dirty="0"/>
          </a:p>
          <a:p>
            <a:pPr marL="0" indent="0">
              <a:buNone/>
            </a:pPr>
            <a:endParaRPr lang="en-US" b="1" dirty="0"/>
          </a:p>
        </p:txBody>
      </p:sp>
    </p:spTree>
    <p:extLst>
      <p:ext uri="{BB962C8B-B14F-4D97-AF65-F5344CB8AC3E}">
        <p14:creationId xmlns:p14="http://schemas.microsoft.com/office/powerpoint/2010/main" val="20628487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A1</a:t>
            </a:r>
            <a:r>
              <a:rPr lang="en-US" dirty="0"/>
              <a:t> FEATURES OF BUSINESSES</a:t>
            </a:r>
          </a:p>
        </p:txBody>
      </p:sp>
      <p:sp>
        <p:nvSpPr>
          <p:cNvPr id="3" name="Content Placeholder 2"/>
          <p:cNvSpPr>
            <a:spLocks noGrp="1"/>
          </p:cNvSpPr>
          <p:nvPr>
            <p:ph idx="1"/>
          </p:nvPr>
        </p:nvSpPr>
        <p:spPr/>
        <p:txBody>
          <a:bodyPr>
            <a:normAutofit/>
          </a:bodyPr>
          <a:lstStyle/>
          <a:p>
            <a:pPr marL="0" indent="0">
              <a:buNone/>
            </a:pPr>
            <a:r>
              <a:rPr lang="en-US" b="1" dirty="0"/>
              <a:t>Purposes</a:t>
            </a:r>
          </a:p>
          <a:p>
            <a:r>
              <a:rPr lang="en-US" dirty="0"/>
              <a:t>Business is interested in every activity that is concerned with the </a:t>
            </a:r>
            <a:r>
              <a:rPr lang="en-US" b="1" dirty="0"/>
              <a:t>production or purchase of goods for selling</a:t>
            </a:r>
          </a:p>
          <a:p>
            <a:r>
              <a:rPr lang="en-US" dirty="0"/>
              <a:t>the quantity of product or service a business has to offer to its client at a particular point in time.</a:t>
            </a:r>
          </a:p>
          <a:p>
            <a:r>
              <a:rPr lang="en-US" dirty="0"/>
              <a:t>For a physical, brick and mortar store this means the inventory a business holds on their premises and within warehouses that it can sell to customers.</a:t>
            </a:r>
          </a:p>
          <a:p>
            <a:r>
              <a:rPr lang="en-US" dirty="0"/>
              <a:t>These are the companies that create the products available for sale, turning raw materials into products for consumer use.</a:t>
            </a:r>
          </a:p>
          <a:p>
            <a:r>
              <a:rPr lang="en-US" dirty="0"/>
              <a:t>Not all supply chains produce physical products.</a:t>
            </a:r>
          </a:p>
          <a:p>
            <a:pPr marL="0" indent="0">
              <a:buNone/>
            </a:pPr>
            <a:endParaRPr lang="en-US" b="1" dirty="0"/>
          </a:p>
          <a:p>
            <a:pPr marL="0" indent="0">
              <a:buNone/>
            </a:pPr>
            <a:endParaRPr lang="en-US" dirty="0"/>
          </a:p>
        </p:txBody>
      </p:sp>
    </p:spTree>
    <p:extLst>
      <p:ext uri="{BB962C8B-B14F-4D97-AF65-F5344CB8AC3E}">
        <p14:creationId xmlns:p14="http://schemas.microsoft.com/office/powerpoint/2010/main" val="1715644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A1</a:t>
            </a:r>
            <a:r>
              <a:rPr lang="en-US" dirty="0"/>
              <a:t> FEATURES OF BUSINESSES</a:t>
            </a:r>
          </a:p>
        </p:txBody>
      </p:sp>
      <p:sp>
        <p:nvSpPr>
          <p:cNvPr id="3" name="Content Placeholder 2"/>
          <p:cNvSpPr>
            <a:spLocks noGrp="1"/>
          </p:cNvSpPr>
          <p:nvPr>
            <p:ph idx="1"/>
          </p:nvPr>
        </p:nvSpPr>
        <p:spPr>
          <a:xfrm>
            <a:off x="818712" y="2222287"/>
            <a:ext cx="10554574" cy="585307"/>
          </a:xfrm>
        </p:spPr>
        <p:txBody>
          <a:bodyPr/>
          <a:lstStyle/>
          <a:p>
            <a:pPr marL="0" indent="0">
              <a:buNone/>
            </a:pPr>
            <a:r>
              <a:rPr lang="en-US" b="1" dirty="0"/>
              <a:t>Difference between for-profit and not-for-profit businesses</a:t>
            </a:r>
          </a:p>
          <a:p>
            <a:pPr marL="0" indent="0">
              <a:buNone/>
            </a:pPr>
            <a:endParaRPr lang="en-US" dirty="0"/>
          </a:p>
        </p:txBody>
      </p:sp>
      <p:pic>
        <p:nvPicPr>
          <p:cNvPr id="4" name="Picture 3"/>
          <p:cNvPicPr>
            <a:picLocks noChangeAspect="1"/>
          </p:cNvPicPr>
          <p:nvPr/>
        </p:nvPicPr>
        <p:blipFill>
          <a:blip r:embed="rId2"/>
          <a:stretch>
            <a:fillRect/>
          </a:stretch>
        </p:blipFill>
        <p:spPr>
          <a:xfrm>
            <a:off x="2607545" y="2514940"/>
            <a:ext cx="6976908" cy="4020498"/>
          </a:xfrm>
          <a:prstGeom prst="rect">
            <a:avLst/>
          </a:prstGeom>
        </p:spPr>
      </p:pic>
    </p:spTree>
    <p:extLst>
      <p:ext uri="{BB962C8B-B14F-4D97-AF65-F5344CB8AC3E}">
        <p14:creationId xmlns:p14="http://schemas.microsoft.com/office/powerpoint/2010/main" val="38137685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A1</a:t>
            </a:r>
            <a:r>
              <a:rPr lang="en-US" dirty="0"/>
              <a:t> FEATURES OF BUSINESSES</a:t>
            </a:r>
          </a:p>
        </p:txBody>
      </p:sp>
      <p:sp>
        <p:nvSpPr>
          <p:cNvPr id="5" name="Content Placeholder 4"/>
          <p:cNvSpPr>
            <a:spLocks noGrp="1"/>
          </p:cNvSpPr>
          <p:nvPr>
            <p:ph idx="1"/>
          </p:nvPr>
        </p:nvSpPr>
        <p:spPr>
          <a:xfrm>
            <a:off x="838200" y="1413500"/>
            <a:ext cx="10515600" cy="5193361"/>
          </a:xfrm>
        </p:spPr>
        <p:txBody>
          <a:bodyPr>
            <a:normAutofit fontScale="62500" lnSpcReduction="20000"/>
          </a:bodyPr>
          <a:lstStyle/>
          <a:p>
            <a:pPr marL="0" indent="0">
              <a:buNone/>
            </a:pPr>
            <a:r>
              <a:rPr lang="en-US" sz="3600" b="1" u="sng" dirty="0">
                <a:latin typeface="Arial Black" panose="020B0A04020102020204" pitchFamily="34" charset="0"/>
              </a:rPr>
              <a:t>Sectors</a:t>
            </a:r>
            <a:endParaRPr lang="en-US" sz="3200" b="1" u="sng" dirty="0">
              <a:latin typeface="Arial Black" panose="020B0A04020102020204" pitchFamily="34" charset="0"/>
            </a:endParaRPr>
          </a:p>
          <a:p>
            <a:pPr marL="0" indent="0">
              <a:buNone/>
            </a:pPr>
            <a:r>
              <a:rPr lang="en-US" sz="2900" b="1" dirty="0"/>
              <a:t>primary </a:t>
            </a:r>
          </a:p>
          <a:p>
            <a:r>
              <a:rPr lang="en-US" dirty="0"/>
              <a:t>Any business that grows goods or extracts materials from the land would be classed as a primary sector business</a:t>
            </a:r>
          </a:p>
          <a:p>
            <a:r>
              <a:rPr lang="en-US" dirty="0"/>
              <a:t>Examples of businesses that operate in the primary sector would be farming, mining, fishing or oil production.</a:t>
            </a:r>
          </a:p>
          <a:p>
            <a:pPr marL="0" indent="0">
              <a:buNone/>
            </a:pPr>
            <a:r>
              <a:rPr lang="en-US" sz="2900" b="1" dirty="0"/>
              <a:t>secondary </a:t>
            </a:r>
            <a:endParaRPr lang="en-US" b="1" dirty="0"/>
          </a:p>
          <a:p>
            <a:r>
              <a:rPr lang="en-US" dirty="0"/>
              <a:t> The secondary sector of industry is concerned with manufacturing </a:t>
            </a:r>
          </a:p>
          <a:p>
            <a:r>
              <a:rPr lang="en-US" dirty="0"/>
              <a:t>This would involve taking the raw materials from the primary sector and converting them into new products.</a:t>
            </a:r>
          </a:p>
          <a:p>
            <a:r>
              <a:rPr lang="en-US" dirty="0"/>
              <a:t>Examples of businesses that operate in the secondary sector would be car manufacturers, food production or building companies.</a:t>
            </a:r>
            <a:endParaRPr lang="en-US" b="1" dirty="0"/>
          </a:p>
          <a:p>
            <a:pPr marL="0" indent="0">
              <a:buNone/>
            </a:pPr>
            <a:r>
              <a:rPr lang="en-US" sz="2900" b="1" dirty="0"/>
              <a:t>Tertiary</a:t>
            </a:r>
            <a:endParaRPr lang="en-US" b="1" dirty="0"/>
          </a:p>
          <a:p>
            <a:r>
              <a:rPr lang="en-US" dirty="0"/>
              <a:t>The tertiary sector involves the provision of services to other businesses as well as to final consumers</a:t>
            </a:r>
          </a:p>
          <a:p>
            <a:r>
              <a:rPr lang="en-US" dirty="0"/>
              <a:t> Companies that provide services such as entertainment, financial, and retailers.</a:t>
            </a:r>
          </a:p>
          <a:p>
            <a:r>
              <a:rPr lang="en-US" dirty="0"/>
              <a:t>The tertiary sector includes transport, financial and real estate activities, business and personal services, education, health and social work</a:t>
            </a:r>
            <a:endParaRPr lang="en-US" b="1" dirty="0"/>
          </a:p>
          <a:p>
            <a:pPr marL="0" indent="0">
              <a:buNone/>
            </a:pPr>
            <a:r>
              <a:rPr lang="en-US" sz="2900" b="1" dirty="0"/>
              <a:t>quaternary</a:t>
            </a:r>
            <a:endParaRPr lang="en-US" b="1" dirty="0"/>
          </a:p>
          <a:p>
            <a:r>
              <a:rPr lang="en-US" dirty="0"/>
              <a:t>The quaternary sector consists of those industries providing information services, such as computing, ICT (information and communication technologies)</a:t>
            </a:r>
          </a:p>
          <a:p>
            <a:r>
              <a:rPr lang="en-US" dirty="0"/>
              <a:t> consultancy (offering advice to businesses) and R&amp;D (research, particularly in scientific fields)</a:t>
            </a:r>
          </a:p>
          <a:p>
            <a:r>
              <a:rPr lang="en-US" dirty="0"/>
              <a:t>The quaternary sector is sometimes included with the tertiary sector, as they are both service sectors. </a:t>
            </a:r>
          </a:p>
          <a:p>
            <a:pPr marL="0" indent="0">
              <a:buNone/>
            </a:pPr>
            <a:endParaRPr lang="en-US" dirty="0"/>
          </a:p>
        </p:txBody>
      </p:sp>
    </p:spTree>
    <p:extLst>
      <p:ext uri="{BB962C8B-B14F-4D97-AF65-F5344CB8AC3E}">
        <p14:creationId xmlns:p14="http://schemas.microsoft.com/office/powerpoint/2010/main" val="25807643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7425"/>
            <a:ext cx="10515600" cy="1378040"/>
          </a:xfrm>
        </p:spPr>
        <p:txBody>
          <a:bodyPr/>
          <a:lstStyle/>
          <a:p>
            <a:r>
              <a:rPr lang="en-US" b="1" dirty="0"/>
              <a:t>A1</a:t>
            </a:r>
            <a:r>
              <a:rPr lang="en-US" dirty="0"/>
              <a:t> FEATURES OF BUSINESSES</a:t>
            </a:r>
          </a:p>
        </p:txBody>
      </p:sp>
      <p:sp>
        <p:nvSpPr>
          <p:cNvPr id="3" name="Content Placeholder 2"/>
          <p:cNvSpPr>
            <a:spLocks noGrp="1"/>
          </p:cNvSpPr>
          <p:nvPr>
            <p:ph idx="1"/>
          </p:nvPr>
        </p:nvSpPr>
        <p:spPr>
          <a:xfrm>
            <a:off x="838200" y="1790162"/>
            <a:ext cx="10515600" cy="4868215"/>
          </a:xfrm>
        </p:spPr>
        <p:txBody>
          <a:bodyPr>
            <a:normAutofit fontScale="32500" lnSpcReduction="20000"/>
          </a:bodyPr>
          <a:lstStyle/>
          <a:p>
            <a:pPr marL="0" indent="0">
              <a:buNone/>
            </a:pPr>
            <a:r>
              <a:rPr lang="en-US" sz="7200" b="1" dirty="0"/>
              <a:t>Scope of business activities</a:t>
            </a:r>
          </a:p>
          <a:p>
            <a:r>
              <a:rPr lang="en-US" sz="6400" dirty="0"/>
              <a:t>Scope in business refers to a statement summing up all the activities performed by a company from sales, marketing, product, contracts, and more.</a:t>
            </a:r>
            <a:endParaRPr lang="en-US" sz="6400" b="1" dirty="0"/>
          </a:p>
          <a:p>
            <a:pPr marL="0" indent="0">
              <a:buNone/>
            </a:pPr>
            <a:r>
              <a:rPr lang="en-US" sz="6400" b="1" dirty="0"/>
              <a:t>Local</a:t>
            </a:r>
          </a:p>
          <a:p>
            <a:r>
              <a:rPr lang="en-US" sz="6400" dirty="0"/>
              <a:t>A local business sells its products and services to consumers in its own city, town, or geographic area.</a:t>
            </a:r>
          </a:p>
          <a:p>
            <a:r>
              <a:rPr lang="en-US" sz="6400" dirty="0"/>
              <a:t>This type of business is usually small, and it may have more than one location in the community.</a:t>
            </a:r>
          </a:p>
          <a:p>
            <a:r>
              <a:rPr lang="en-US" sz="6400" dirty="0"/>
              <a:t>For example, a local business can be an independent store, a food truck, or an office space.</a:t>
            </a:r>
          </a:p>
          <a:p>
            <a:r>
              <a:rPr lang="en-US" sz="6400" dirty="0"/>
              <a:t> A local business is also different from a chain store because the local business owner owns the building where it's located.</a:t>
            </a:r>
            <a:endParaRPr lang="en-US" sz="6400" b="1" dirty="0"/>
          </a:p>
          <a:p>
            <a:endParaRPr lang="en-US" sz="2700" dirty="0"/>
          </a:p>
          <a:p>
            <a:pPr marL="0" indent="0">
              <a:buNone/>
            </a:pPr>
            <a:endParaRPr lang="en-US" sz="3200" b="1" dirty="0"/>
          </a:p>
        </p:txBody>
      </p:sp>
    </p:spTree>
    <p:extLst>
      <p:ext uri="{BB962C8B-B14F-4D97-AF65-F5344CB8AC3E}">
        <p14:creationId xmlns:p14="http://schemas.microsoft.com/office/powerpoint/2010/main" val="13769785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TM03457503[[fn=Quotable]]</Template>
  <TotalTime>432</TotalTime>
  <Words>6578</Words>
  <Application>Microsoft Macintosh PowerPoint</Application>
  <PresentationFormat>Widescreen</PresentationFormat>
  <Paragraphs>474</Paragraphs>
  <Slides>50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50</vt:i4>
      </vt:variant>
    </vt:vector>
  </HeadingPairs>
  <TitlesOfParts>
    <vt:vector size="55" baseType="lpstr">
      <vt:lpstr>Arial</vt:lpstr>
      <vt:lpstr>Arial Black</vt:lpstr>
      <vt:lpstr>Century Gothic</vt:lpstr>
      <vt:lpstr>Wingdings 2</vt:lpstr>
      <vt:lpstr>Quotable</vt:lpstr>
      <vt:lpstr>Unit 1: Exploring Business</vt:lpstr>
      <vt:lpstr>Learning Outcomes</vt:lpstr>
      <vt:lpstr>Introduction</vt:lpstr>
      <vt:lpstr>A1 FEATURES OF BUSINESSES </vt:lpstr>
      <vt:lpstr>A1 FEATURES OF BUSINESSES</vt:lpstr>
      <vt:lpstr>A1 FEATURES OF BUSINESSES</vt:lpstr>
      <vt:lpstr>A1 FEATURES OF BUSINESSES</vt:lpstr>
      <vt:lpstr>A1 FEATURES OF BUSINESSES</vt:lpstr>
      <vt:lpstr>A1 FEATURES OF BUSINESSES</vt:lpstr>
      <vt:lpstr>A1 FEATURES OF BUSINESSES</vt:lpstr>
      <vt:lpstr>A1 FEATURES OF BUSINESSES</vt:lpstr>
      <vt:lpstr>A2 Stakeholders and their Influence</vt:lpstr>
      <vt:lpstr>A2 Stakeholders and their Influence</vt:lpstr>
      <vt:lpstr>A2 Stakeholders and their Influence</vt:lpstr>
      <vt:lpstr>A3 Effective business communications</vt:lpstr>
      <vt:lpstr>A3 Effective business communications</vt:lpstr>
      <vt:lpstr>A3 Effective business communications</vt:lpstr>
      <vt:lpstr>A3 Effective business communications</vt:lpstr>
      <vt:lpstr>B1 Structure and organization</vt:lpstr>
      <vt:lpstr>B1 Structure and organization</vt:lpstr>
      <vt:lpstr>B1 Structure and organization</vt:lpstr>
      <vt:lpstr>B2 Aims and objectives</vt:lpstr>
      <vt:lpstr>B2 Aims and objectives</vt:lpstr>
      <vt:lpstr>B2 Aims and objectives</vt:lpstr>
      <vt:lpstr>B2 Aims and objectives</vt:lpstr>
      <vt:lpstr>B2 Aims and objectives</vt:lpstr>
      <vt:lpstr>C1 External environment</vt:lpstr>
      <vt:lpstr>C1 External environment</vt:lpstr>
      <vt:lpstr>C1 External environment</vt:lpstr>
      <vt:lpstr>C1 External environment</vt:lpstr>
      <vt:lpstr>C1 External environment</vt:lpstr>
      <vt:lpstr>C1 External environment</vt:lpstr>
      <vt:lpstr>C2 Internal Environment </vt:lpstr>
      <vt:lpstr>C2 Internal Environment </vt:lpstr>
      <vt:lpstr>C3 Competitive environment</vt:lpstr>
      <vt:lpstr>C3 Competitive environment</vt:lpstr>
      <vt:lpstr>C4 Situational analysis</vt:lpstr>
      <vt:lpstr>D1 Different market structures</vt:lpstr>
      <vt:lpstr>D1 Different market structures</vt:lpstr>
      <vt:lpstr>D2 Relationship between demand, supply and price</vt:lpstr>
      <vt:lpstr>D2 Relationship between demand, supply and price</vt:lpstr>
      <vt:lpstr>D2 Relationship between demand, supply and price</vt:lpstr>
      <vt:lpstr>D2 Relationship between demand, supply and price</vt:lpstr>
      <vt:lpstr>D2 Relationship between demand, supply and price</vt:lpstr>
      <vt:lpstr>D3 Pricing and output decisions</vt:lpstr>
      <vt:lpstr>D3 Pricing and output decisions</vt:lpstr>
      <vt:lpstr>E1 Role of innovation and enterprise</vt:lpstr>
      <vt:lpstr>E1 Role of innovation and enterprise</vt:lpstr>
      <vt:lpstr>E2 Benefits and risks associated with innovation and enterprise</vt:lpstr>
      <vt:lpstr>E2 Benefits and risks associated with innovation and enterprise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1: Exploring Business</dc:title>
  <dc:creator>HP</dc:creator>
  <cp:lastModifiedBy>Microsoft Office User</cp:lastModifiedBy>
  <cp:revision>50</cp:revision>
  <dcterms:created xsi:type="dcterms:W3CDTF">2023-05-18T13:49:26Z</dcterms:created>
  <dcterms:modified xsi:type="dcterms:W3CDTF">2023-05-31T06:48:31Z</dcterms:modified>
</cp:coreProperties>
</file>